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5"/>
  </p:notesMasterIdLst>
  <p:sldIdLst>
    <p:sldId id="256" r:id="rId2"/>
    <p:sldId id="296" r:id="rId3"/>
    <p:sldId id="295" r:id="rId4"/>
    <p:sldId id="305" r:id="rId5"/>
    <p:sldId id="307" r:id="rId6"/>
    <p:sldId id="257" r:id="rId7"/>
    <p:sldId id="264" r:id="rId8"/>
    <p:sldId id="308" r:id="rId9"/>
    <p:sldId id="309" r:id="rId10"/>
    <p:sldId id="272" r:id="rId11"/>
    <p:sldId id="258" r:id="rId12"/>
    <p:sldId id="259" r:id="rId13"/>
    <p:sldId id="289" r:id="rId14"/>
    <p:sldId id="288" r:id="rId15"/>
    <p:sldId id="287" r:id="rId16"/>
    <p:sldId id="290" r:id="rId17"/>
    <p:sldId id="260" r:id="rId18"/>
    <p:sldId id="292" r:id="rId19"/>
    <p:sldId id="261" r:id="rId20"/>
    <p:sldId id="316" r:id="rId21"/>
    <p:sldId id="293" r:id="rId22"/>
    <p:sldId id="262" r:id="rId23"/>
    <p:sldId id="291" r:id="rId24"/>
    <p:sldId id="284" r:id="rId25"/>
    <p:sldId id="294" r:id="rId26"/>
    <p:sldId id="263" r:id="rId27"/>
    <p:sldId id="280" r:id="rId28"/>
    <p:sldId id="282" r:id="rId29"/>
    <p:sldId id="283" r:id="rId30"/>
    <p:sldId id="281" r:id="rId31"/>
    <p:sldId id="273" r:id="rId32"/>
    <p:sldId id="266" r:id="rId33"/>
    <p:sldId id="318" r:id="rId34"/>
    <p:sldId id="320" r:id="rId35"/>
    <p:sldId id="323" r:id="rId36"/>
    <p:sldId id="321" r:id="rId37"/>
    <p:sldId id="322" r:id="rId38"/>
    <p:sldId id="319" r:id="rId39"/>
    <p:sldId id="274" r:id="rId40"/>
    <p:sldId id="317" r:id="rId41"/>
    <p:sldId id="267" r:id="rId42"/>
    <p:sldId id="314" r:id="rId43"/>
    <p:sldId id="275" r:id="rId44"/>
    <p:sldId id="268" r:id="rId45"/>
    <p:sldId id="306" r:id="rId46"/>
    <p:sldId id="297" r:id="rId47"/>
    <p:sldId id="298" r:id="rId48"/>
    <p:sldId id="304" r:id="rId49"/>
    <p:sldId id="300" r:id="rId50"/>
    <p:sldId id="299" r:id="rId51"/>
    <p:sldId id="276" r:id="rId52"/>
    <p:sldId id="325" r:id="rId53"/>
    <p:sldId id="269" r:id="rId54"/>
    <p:sldId id="302" r:id="rId55"/>
    <p:sldId id="303" r:id="rId56"/>
    <p:sldId id="328" r:id="rId57"/>
    <p:sldId id="326" r:id="rId58"/>
    <p:sldId id="331" r:id="rId59"/>
    <p:sldId id="327" r:id="rId60"/>
    <p:sldId id="329" r:id="rId61"/>
    <p:sldId id="324" r:id="rId62"/>
    <p:sldId id="277" r:id="rId63"/>
    <p:sldId id="270" r:id="rId64"/>
    <p:sldId id="332" r:id="rId65"/>
    <p:sldId id="333" r:id="rId66"/>
    <p:sldId id="334" r:id="rId67"/>
    <p:sldId id="335" r:id="rId68"/>
    <p:sldId id="336" r:id="rId69"/>
    <p:sldId id="310" r:id="rId70"/>
    <p:sldId id="311" r:id="rId71"/>
    <p:sldId id="312" r:id="rId72"/>
    <p:sldId id="278" r:id="rId73"/>
    <p:sldId id="279" r:id="rId74"/>
  </p:sldIdLst>
  <p:sldSz cx="12192000" cy="6858000"/>
  <p:notesSz cx="6858000" cy="9144000"/>
  <p:defaultTextStyle>
    <a:defPPr>
      <a:defRPr lang="nl-BE"/>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en De Deckers" initials="KD" lastIdx="1" clrIdx="0">
    <p:extLst>
      <p:ext uri="{19B8F6BF-5375-455C-9EA6-DF929625EA0E}">
        <p15:presenceInfo xmlns:p15="http://schemas.microsoft.com/office/powerpoint/2012/main" userId="S::r0487741@ucll.be::8e37bdfc-775e-4787-86b8-436b32536c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A741EE-E457-FB9D-360C-10DA32AE80E5}" v="128" dt="2020-01-09T20:42:23.555"/>
    <p1510:client id="{17972488-1A5D-45FC-B5A2-63FA6B0D00C9}" v="2434" dt="2020-01-10T06:35:10.837"/>
    <p1510:client id="{1D7F6264-3DB5-5F93-912B-F71D639B5C64}" v="10" dt="2020-01-09T11:06:00.900"/>
    <p1510:client id="{5EECA0C3-7294-4AE6-9363-D5C0671268E1}" v="1586" dt="2020-01-09T22:13:20.835"/>
    <p1510:client id="{62B9F0DA-7C8C-4BB1-8B3D-1D9248198CC5}" v="1043" dt="2020-01-09T18:15:44.236"/>
    <p1510:client id="{2A85EBFB-F6DB-AB62-8963-41BF65549D20}" v="1871" dt="2020-01-09T15:50:02.922"/>
    <p1510:client id="{3CA09DF0-8314-9045-8F81-1E80DDC260B4}" v="964" dt="2020-01-10T07:41:38.816"/>
    <p1510:client id="{32364069-A9C6-4439-B270-973904991BCA}" v="60" dt="2020-01-09T16:29:16.154"/>
    <p1510:client id="{77EF9930-D282-45F4-8328-61827B6DF37E}" v="885" dt="2020-01-09T20:04:30.821"/>
    <p1510:client id="{B05A8F54-AB32-1E30-B888-0263C10835F1}" v="235" dt="2020-01-09T18:05:12.868"/>
    <p1510:client id="{36874076-C035-49C4-A830-BF3A1C4AF3DC}" v="5097" dt="2020-01-10T13:07:46.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05T03:24:53.226" idx="1">
    <p:pos x="10" y="10"/>
    <p:text>moeten we niet vermelden dat de reizentechnologie website al gedeeltelijk bestaat?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05T03:24:53.226" idx="1">
    <p:pos x="10" y="10"/>
    <p:text>moeten we niet vermelden dat de reizentechnologie website al gedeeltelijk bestaat?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FE93C-4C94-4B86-AFF5-C17531CB9D62}" type="datetimeFigureOut">
              <a:rPr lang="nl-NL" smtClean="0"/>
              <a:t>10-1-2020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EB0C6-2AF0-445A-B62C-9CC392B95340}" type="slidenum">
              <a:rPr lang="nl-NL" smtClean="0"/>
              <a:t>‹nr.›</a:t>
            </a:fld>
            <a:endParaRPr lang="nl-NL"/>
          </a:p>
        </p:txBody>
      </p:sp>
    </p:spTree>
    <p:extLst>
      <p:ext uri="{BB962C8B-B14F-4D97-AF65-F5344CB8AC3E}">
        <p14:creationId xmlns:p14="http://schemas.microsoft.com/office/powerpoint/2010/main" val="2759991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Dart:</a:t>
            </a:r>
          </a:p>
          <a:p>
            <a:pPr marL="171450" indent="-171450">
              <a:buFont typeface="Arial" panose="020B0604020202020204" pitchFamily="34" charset="0"/>
              <a:buChar char="•"/>
            </a:pPr>
            <a:r>
              <a:rPr lang="nl-BE"/>
              <a:t>Object -&gt;lijkt op C</a:t>
            </a:r>
          </a:p>
          <a:p>
            <a:pPr marL="171450" indent="-171450">
              <a:buFont typeface="Arial" panose="020B0604020202020204" pitchFamily="34" charset="0"/>
              <a:buChar char="•"/>
            </a:pPr>
            <a:r>
              <a:rPr lang="nl-BE"/>
              <a:t>Webapps -&gt; gecompileerd naar JavaScript</a:t>
            </a:r>
          </a:p>
          <a:p>
            <a:pPr marL="0" indent="0">
              <a:buFont typeface="Arial" panose="020B0604020202020204" pitchFamily="34" charset="0"/>
              <a:buNone/>
            </a:pPr>
            <a:r>
              <a:rPr lang="nl-BE"/>
              <a:t>Flutter:</a:t>
            </a:r>
          </a:p>
          <a:p>
            <a:pPr marL="171450" indent="-171450">
              <a:buFont typeface="Arial" panose="020B0604020202020204" pitchFamily="34" charset="0"/>
              <a:buChar char="•"/>
            </a:pPr>
            <a:r>
              <a:rPr lang="nl-BE"/>
              <a:t>Dart platform -&gt; hot reloading</a:t>
            </a:r>
          </a:p>
          <a:p>
            <a:pPr marL="171450" indent="-171450">
              <a:buFont typeface="Arial" panose="020B0604020202020204" pitchFamily="34" charset="0"/>
              <a:buChar char="•"/>
            </a:pPr>
            <a:r>
              <a:rPr lang="nl-BE"/>
              <a:t>Flutter engine -&gt; (C++) basisfuncties (</a:t>
            </a:r>
            <a:r>
              <a:rPr lang="nl-NL" sz="1200" kern="1200">
                <a:solidFill>
                  <a:schemeClr val="tx1"/>
                </a:solidFill>
                <a:effectLst/>
                <a:latin typeface="+mn-lt"/>
                <a:ea typeface="+mn-ea"/>
                <a:cs typeface="+mn-cs"/>
              </a:rPr>
              <a:t>basisbibliotheken, de plug-in architectuur en een hele set platform-, lay-out- en basiswidgets</a:t>
            </a:r>
            <a:r>
              <a:rPr lang="nl-BE" sz="1200" kern="1200">
                <a:solidFill>
                  <a:schemeClr val="tx1"/>
                </a:solidFill>
                <a:effectLst/>
                <a:latin typeface="+mn-lt"/>
                <a:ea typeface="+mn-ea"/>
                <a:cs typeface="+mn-cs"/>
              </a:rPr>
              <a:t>)</a:t>
            </a:r>
          </a:p>
          <a:p>
            <a:pPr marL="171450" indent="-171450">
              <a:buFont typeface="Arial" panose="020B0604020202020204" pitchFamily="34" charset="0"/>
              <a:buChar char="•"/>
            </a:pPr>
            <a:r>
              <a:rPr lang="nl-BE" sz="1200" kern="1200">
                <a:solidFill>
                  <a:schemeClr val="tx1"/>
                </a:solidFill>
                <a:effectLst/>
                <a:latin typeface="+mn-lt"/>
                <a:ea typeface="+mn-ea"/>
                <a:cs typeface="+mn-cs"/>
              </a:rPr>
              <a:t>Foundation library -&gt; (Dart) basisklassen en functies voor flutterapp</a:t>
            </a:r>
          </a:p>
          <a:p>
            <a:pPr marL="171450" indent="-171450">
              <a:buFont typeface="Arial" panose="020B0604020202020204" pitchFamily="34" charset="0"/>
              <a:buChar char="•"/>
            </a:pPr>
            <a:r>
              <a:rPr lang="nl-BE" sz="1200" kern="1200">
                <a:solidFill>
                  <a:schemeClr val="tx1"/>
                </a:solidFill>
                <a:effectLst/>
                <a:latin typeface="+mn-lt"/>
                <a:ea typeface="+mn-ea"/>
                <a:cs typeface="+mn-cs"/>
              </a:rPr>
              <a:t>Design-specific widgets</a:t>
            </a:r>
            <a:endParaRPr lang="nl-BE"/>
          </a:p>
        </p:txBody>
      </p:sp>
      <p:sp>
        <p:nvSpPr>
          <p:cNvPr id="4" name="Tijdelijke aanduiding voor dianummer 3"/>
          <p:cNvSpPr>
            <a:spLocks noGrp="1"/>
          </p:cNvSpPr>
          <p:nvPr>
            <p:ph type="sldNum" sz="quarter" idx="5"/>
          </p:nvPr>
        </p:nvSpPr>
        <p:spPr/>
        <p:txBody>
          <a:bodyPr/>
          <a:lstStyle/>
          <a:p>
            <a:fld id="{443EB0C6-2AF0-445A-B62C-9CC392B95340}" type="slidenum">
              <a:rPr lang="nl-NL" smtClean="0"/>
              <a:t>12</a:t>
            </a:fld>
            <a:endParaRPr lang="nl-NL"/>
          </a:p>
        </p:txBody>
      </p:sp>
    </p:spTree>
    <p:extLst>
      <p:ext uri="{BB962C8B-B14F-4D97-AF65-F5344CB8AC3E}">
        <p14:creationId xmlns:p14="http://schemas.microsoft.com/office/powerpoint/2010/main" val="2593566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Scaffold binnen een view gebruiken om .. …. op te stellen</a:t>
            </a:r>
          </a:p>
          <a:p>
            <a:endParaRPr lang="nl-BE"/>
          </a:p>
          <a:p>
            <a:r>
              <a:rPr lang="nl-BE"/>
              <a:t>API’s om opmaakelementen te laten zien binnen widgets</a:t>
            </a:r>
          </a:p>
        </p:txBody>
      </p:sp>
      <p:sp>
        <p:nvSpPr>
          <p:cNvPr id="4" name="Tijdelijke aanduiding voor dianummer 3"/>
          <p:cNvSpPr>
            <a:spLocks noGrp="1"/>
          </p:cNvSpPr>
          <p:nvPr>
            <p:ph type="sldNum" sz="quarter" idx="5"/>
          </p:nvPr>
        </p:nvSpPr>
        <p:spPr/>
        <p:txBody>
          <a:bodyPr/>
          <a:lstStyle/>
          <a:p>
            <a:fld id="{443EB0C6-2AF0-445A-B62C-9CC392B95340}" type="slidenum">
              <a:rPr lang="nl-NL" smtClean="0"/>
              <a:t>13</a:t>
            </a:fld>
            <a:endParaRPr lang="nl-NL"/>
          </a:p>
        </p:txBody>
      </p:sp>
    </p:spTree>
    <p:extLst>
      <p:ext uri="{BB962C8B-B14F-4D97-AF65-F5344CB8AC3E}">
        <p14:creationId xmlns:p14="http://schemas.microsoft.com/office/powerpoint/2010/main" val="4055180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a:solidFill>
                  <a:schemeClr val="tx1"/>
                </a:solidFill>
                <a:effectLst/>
                <a:latin typeface="+mn-lt"/>
                <a:ea typeface="+mn-ea"/>
                <a:cs typeface="+mn-cs"/>
              </a:rPr>
              <a:t>In Flutter zijn alle UI-componenten widgets. De Widgets die code voor een bepaald scherm inladen kan men opdelen in twee types</a:t>
            </a:r>
            <a:r>
              <a:rPr lang="nl-BE">
                <a:effectLst/>
              </a:rPr>
              <a:t> </a:t>
            </a:r>
            <a:endParaRPr lang="nl-BE"/>
          </a:p>
        </p:txBody>
      </p:sp>
      <p:sp>
        <p:nvSpPr>
          <p:cNvPr id="4" name="Tijdelijke aanduiding voor dianummer 3"/>
          <p:cNvSpPr>
            <a:spLocks noGrp="1"/>
          </p:cNvSpPr>
          <p:nvPr>
            <p:ph type="sldNum" sz="quarter" idx="5"/>
          </p:nvPr>
        </p:nvSpPr>
        <p:spPr/>
        <p:txBody>
          <a:bodyPr/>
          <a:lstStyle/>
          <a:p>
            <a:fld id="{443EB0C6-2AF0-445A-B62C-9CC392B95340}" type="slidenum">
              <a:rPr lang="nl-NL" smtClean="0"/>
              <a:t>14</a:t>
            </a:fld>
            <a:endParaRPr lang="nl-NL"/>
          </a:p>
        </p:txBody>
      </p:sp>
    </p:spTree>
    <p:extLst>
      <p:ext uri="{BB962C8B-B14F-4D97-AF65-F5344CB8AC3E}">
        <p14:creationId xmlns:p14="http://schemas.microsoft.com/office/powerpoint/2010/main" val="3118680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Voor het project makkelijk te kunnen delen is er tijdens sprint 0  onderzoek gedaan naar het versiecontrole </a:t>
            </a:r>
            <a:r>
              <a:rPr lang="nl-BE" err="1"/>
              <a:t>syteem</a:t>
            </a:r>
            <a:r>
              <a:rPr lang="nl-BE"/>
              <a:t> dat we gebruikt hebben.</a:t>
            </a:r>
          </a:p>
          <a:p>
            <a:r>
              <a:rPr lang="nl-BE" err="1"/>
              <a:t>Github</a:t>
            </a:r>
            <a:r>
              <a:rPr lang="nl-BE"/>
              <a:t>.</a:t>
            </a:r>
          </a:p>
          <a:p>
            <a:r>
              <a:rPr lang="nl-BE"/>
              <a:t>(klik op slide)</a:t>
            </a:r>
          </a:p>
          <a:p>
            <a:r>
              <a:rPr lang="nl-BE" err="1"/>
              <a:t>Github</a:t>
            </a:r>
            <a:r>
              <a:rPr lang="nl-BE"/>
              <a:t> is een online versiecontrolesysteem dat makkelijk bereikbaar is. Het is een van de meer gebruikte versiecontrole systemen, zeker voor Open Source projecten. En zo een versiecontrole systeem maakt het gelijktijdig aanpassen van een project mogelijk. Dit komt door dat versiecontrole systemen gebruik maken van zogenaamde </a:t>
            </a:r>
            <a:r>
              <a:rPr lang="nl-BE" err="1"/>
              <a:t>repositories</a:t>
            </a:r>
            <a:r>
              <a:rPr lang="nl-BE"/>
              <a:t>. Voor de functionaliteit word er van de service git gebruik gemaakt voor het </a:t>
            </a:r>
            <a:r>
              <a:rPr lang="nl-BE" err="1"/>
              <a:t>aanmakenen</a:t>
            </a:r>
            <a:r>
              <a:rPr lang="nl-BE"/>
              <a:t> aanpassen van projecten.</a:t>
            </a:r>
          </a:p>
          <a:p>
            <a:r>
              <a:rPr lang="nl-BE"/>
              <a:t>(klik op dia)</a:t>
            </a:r>
          </a:p>
          <a:p>
            <a:r>
              <a:rPr lang="nl-BE"/>
              <a:t>Een online of ook wel remote </a:t>
            </a:r>
            <a:r>
              <a:rPr lang="nl-BE" err="1"/>
              <a:t>repository</a:t>
            </a:r>
            <a:r>
              <a:rPr lang="nl-BE"/>
              <a:t> kan gezien worden als een centrale kopie van het project die iedereen met toegang kan aanpassen door een lokale </a:t>
            </a:r>
            <a:r>
              <a:rPr lang="nl-BE" err="1"/>
              <a:t>repository</a:t>
            </a:r>
            <a:r>
              <a:rPr lang="nl-BE"/>
              <a:t> te synchroniseren met de remote </a:t>
            </a:r>
            <a:r>
              <a:rPr lang="nl-BE" err="1"/>
              <a:t>repository</a:t>
            </a:r>
            <a:r>
              <a:rPr lang="nl-BE"/>
              <a:t>. Het aanmaken is relatief simpel om te doen op de site van </a:t>
            </a:r>
            <a:r>
              <a:rPr lang="nl-BE" err="1"/>
              <a:t>Github</a:t>
            </a:r>
            <a:r>
              <a:rPr lang="nl-BE"/>
              <a:t>, net als het toevoeging van teamleden die toegang tot het project moeten hebben.</a:t>
            </a:r>
          </a:p>
          <a:p>
            <a:r>
              <a:rPr lang="nl-BE"/>
              <a:t>Zo een lokale </a:t>
            </a:r>
            <a:r>
              <a:rPr lang="nl-BE" err="1"/>
              <a:t>repository</a:t>
            </a:r>
            <a:r>
              <a:rPr lang="nl-BE"/>
              <a:t> is een persoonlijke kopie van de remote die naar believen aangepast kan worden. Na het klonen van de remote </a:t>
            </a:r>
            <a:r>
              <a:rPr lang="nl-BE" err="1"/>
              <a:t>repository</a:t>
            </a:r>
            <a:r>
              <a:rPr lang="nl-BE"/>
              <a:t> op de eigen pc is het al mogelijk om aanpassingen te doen. Na het opslaan van de veranderingen kan er dan gesynchroniseerd worden met de remote </a:t>
            </a:r>
            <a:r>
              <a:rPr lang="nl-BE" err="1"/>
              <a:t>repository</a:t>
            </a:r>
            <a:r>
              <a:rPr lang="nl-BE"/>
              <a:t>.</a:t>
            </a:r>
          </a:p>
          <a:p>
            <a:r>
              <a:rPr lang="nl-NL"/>
              <a:t>Het aanpassen en veranderen gebeurt met de 4 basiscommando’s van git die in het verslag volledig uitgewerkt zijn voor Android VCS, de ingebouwde versiecontrole van Android studio, en voor </a:t>
            </a:r>
            <a:r>
              <a:rPr lang="nl-NL" err="1"/>
              <a:t>Gitbash</a:t>
            </a:r>
            <a:r>
              <a:rPr lang="nl-NL"/>
              <a:t>, een </a:t>
            </a:r>
            <a:r>
              <a:rPr lang="nl-NL" err="1"/>
              <a:t>commandpromt</a:t>
            </a:r>
            <a:r>
              <a:rPr lang="nl-NL"/>
              <a:t> van Windows specifiek voor git. Android VCS en </a:t>
            </a:r>
            <a:r>
              <a:rPr lang="nl-NL" err="1"/>
              <a:t>Gitbash</a:t>
            </a:r>
            <a:r>
              <a:rPr lang="nl-NL"/>
              <a:t> maken allebei gebruik van de git service op de achtergrond. Maar over het algemeen staan alle commando’s bij Android studio onder het tab VCS en wordt bij </a:t>
            </a:r>
            <a:r>
              <a:rPr lang="nl-NL" err="1"/>
              <a:t>Gitbash</a:t>
            </a:r>
            <a:r>
              <a:rPr lang="nl-NL"/>
              <a:t> elk commando vooraf gegaan door git.</a:t>
            </a:r>
          </a:p>
          <a:p>
            <a:r>
              <a:rPr lang="nl-NL"/>
              <a:t>(klik op dia)</a:t>
            </a:r>
          </a:p>
          <a:p>
            <a:r>
              <a:rPr lang="nl-NL"/>
              <a:t>Met </a:t>
            </a:r>
            <a:r>
              <a:rPr lang="nl-NL" err="1"/>
              <a:t>Add</a:t>
            </a:r>
            <a:r>
              <a:rPr lang="nl-NL"/>
              <a:t> kun je nieuwe bestanden in je project toevoegen aan de lokale </a:t>
            </a:r>
            <a:r>
              <a:rPr lang="nl-NL" err="1"/>
              <a:t>repository</a:t>
            </a:r>
            <a:r>
              <a:rPr lang="nl-NL"/>
              <a:t>. Dan worden ze bij de volgende synchronisatie op de remote </a:t>
            </a:r>
            <a:r>
              <a:rPr lang="nl-NL" err="1"/>
              <a:t>repository</a:t>
            </a:r>
            <a:r>
              <a:rPr lang="nl-NL"/>
              <a:t> bijgevoegd.</a:t>
            </a:r>
          </a:p>
          <a:p>
            <a:r>
              <a:rPr lang="nl-NL" err="1"/>
              <a:t>Commit</a:t>
            </a:r>
            <a:r>
              <a:rPr lang="nl-NL"/>
              <a:t> zorgt ervoor dat de veranderingen in de lokale </a:t>
            </a:r>
            <a:r>
              <a:rPr lang="nl-NL" err="1"/>
              <a:t>repository</a:t>
            </a:r>
            <a:r>
              <a:rPr lang="nl-NL"/>
              <a:t> opgeslagen en meegegeven worden bij de volgende synchronisatie.</a:t>
            </a:r>
          </a:p>
          <a:p>
            <a:r>
              <a:rPr lang="nl-NL"/>
              <a:t>Pull is het neerwaarts synchroniseren van de </a:t>
            </a:r>
            <a:r>
              <a:rPr lang="nl-NL" err="1"/>
              <a:t>repositories</a:t>
            </a:r>
            <a:r>
              <a:rPr lang="nl-NL"/>
              <a:t>, dus van remote naar lokaal. Dit wil zeggen dat veranderingen die op de remote </a:t>
            </a:r>
            <a:r>
              <a:rPr lang="nl-NL" err="1"/>
              <a:t>repository</a:t>
            </a:r>
            <a:r>
              <a:rPr lang="nl-NL"/>
              <a:t> staan worden toegepast op de bestanden in de lokale </a:t>
            </a:r>
            <a:r>
              <a:rPr lang="nl-NL" err="1"/>
              <a:t>repository</a:t>
            </a:r>
            <a:r>
              <a:rPr lang="nl-NL"/>
              <a:t>.</a:t>
            </a:r>
          </a:p>
          <a:p>
            <a:r>
              <a:rPr lang="nl-NL"/>
              <a:t>Ten slotte gaat Push de veranderingen die opgeslagen en klaargezet zijn met </a:t>
            </a:r>
            <a:r>
              <a:rPr lang="nl-NL" err="1"/>
              <a:t>Commits</a:t>
            </a:r>
            <a:r>
              <a:rPr lang="nl-NL"/>
              <a:t> opwaarts synchroniseren. De lokale veranderingen worden op de remote </a:t>
            </a:r>
            <a:r>
              <a:rPr lang="nl-NL" err="1"/>
              <a:t>repository</a:t>
            </a:r>
            <a:r>
              <a:rPr lang="nl-NL"/>
              <a:t> gezet en zij nu  bereikbaar voor iedereen met toestemming.</a:t>
            </a:r>
          </a:p>
          <a:p>
            <a:r>
              <a:rPr lang="nl-NL"/>
              <a:t>(Voorbeelden van de git commando’s voor </a:t>
            </a:r>
            <a:r>
              <a:rPr lang="nl-NL" err="1"/>
              <a:t>gitbash</a:t>
            </a:r>
            <a:r>
              <a:rPr lang="nl-NL"/>
              <a:t> staan naast de actie tussen haakjes.)</a:t>
            </a:r>
          </a:p>
          <a:p>
            <a:endParaRPr lang="nl-NL"/>
          </a:p>
        </p:txBody>
      </p:sp>
      <p:sp>
        <p:nvSpPr>
          <p:cNvPr id="4" name="Tijdelijke aanduiding voor dianummer 3"/>
          <p:cNvSpPr>
            <a:spLocks noGrp="1"/>
          </p:cNvSpPr>
          <p:nvPr>
            <p:ph type="sldNum" sz="quarter" idx="5"/>
          </p:nvPr>
        </p:nvSpPr>
        <p:spPr/>
        <p:txBody>
          <a:bodyPr/>
          <a:lstStyle/>
          <a:p>
            <a:fld id="{443EB0C6-2AF0-445A-B62C-9CC392B95340}" type="slidenum">
              <a:rPr lang="nl-NL" smtClean="0"/>
              <a:t>19</a:t>
            </a:fld>
            <a:endParaRPr lang="nl-NL"/>
          </a:p>
        </p:txBody>
      </p:sp>
    </p:spTree>
    <p:extLst>
      <p:ext uri="{BB962C8B-B14F-4D97-AF65-F5344CB8AC3E}">
        <p14:creationId xmlns:p14="http://schemas.microsoft.com/office/powerpoint/2010/main" val="4265744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43EB0C6-2AF0-445A-B62C-9CC392B95340}" type="slidenum">
              <a:rPr lang="nl-NL" smtClean="0"/>
              <a:t>38</a:t>
            </a:fld>
            <a:endParaRPr lang="nl-NL"/>
          </a:p>
        </p:txBody>
      </p:sp>
    </p:spTree>
    <p:extLst>
      <p:ext uri="{BB962C8B-B14F-4D97-AF65-F5344CB8AC3E}">
        <p14:creationId xmlns:p14="http://schemas.microsoft.com/office/powerpoint/2010/main" val="305856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43EB0C6-2AF0-445A-B62C-9CC392B95340}" type="slidenum">
              <a:rPr lang="nl-NL" smtClean="0"/>
              <a:t>71</a:t>
            </a:fld>
            <a:endParaRPr lang="nl-NL"/>
          </a:p>
        </p:txBody>
      </p:sp>
    </p:spTree>
    <p:extLst>
      <p:ext uri="{BB962C8B-B14F-4D97-AF65-F5344CB8AC3E}">
        <p14:creationId xmlns:p14="http://schemas.microsoft.com/office/powerpoint/2010/main" val="1566566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rtslide">
    <p:bg>
      <p:bgPr>
        <a:solidFill>
          <a:srgbClr val="E00049"/>
        </a:solidFill>
        <a:effectLst/>
      </p:bgPr>
    </p:bg>
    <p:spTree>
      <p:nvGrpSpPr>
        <p:cNvPr id="1" name=""/>
        <p:cNvGrpSpPr/>
        <p:nvPr/>
      </p:nvGrpSpPr>
      <p:grpSpPr>
        <a:xfrm>
          <a:off x="0" y="0"/>
          <a:ext cx="0" cy="0"/>
          <a:chOff x="0" y="0"/>
          <a:chExt cx="0" cy="0"/>
        </a:xfrm>
      </p:grpSpPr>
      <p:pic>
        <p:nvPicPr>
          <p:cNvPr id="3" name="Afbeelding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1914525"/>
            <a:ext cx="4767263"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1029318" y="4170507"/>
            <a:ext cx="9117366" cy="1594556"/>
          </a:xfrm>
          <a:ln w="76200" cmpd="sng">
            <a:solidFill>
              <a:srgbClr val="002757"/>
            </a:solidFill>
          </a:ln>
        </p:spPr>
        <p:txBody>
          <a:bodyPr lIns="180000" tIns="180000" rIns="180000" bIns="180000">
            <a:noAutofit/>
          </a:bodyPr>
          <a:lstStyle>
            <a:lvl1pPr algn="l">
              <a:defRPr sz="4400" b="1">
                <a:solidFill>
                  <a:srgbClr val="FFFFFF"/>
                </a:solidFill>
              </a:defRPr>
            </a:lvl1pPr>
          </a:lstStyle>
          <a:p>
            <a:r>
              <a:rPr lang="nl-NL"/>
              <a:t>Klik om stijl te bewerken</a:t>
            </a:r>
            <a:endParaRPr lang="nl-BE"/>
          </a:p>
        </p:txBody>
      </p:sp>
    </p:spTree>
    <p:extLst>
      <p:ext uri="{BB962C8B-B14F-4D97-AF65-F5344CB8AC3E}">
        <p14:creationId xmlns:p14="http://schemas.microsoft.com/office/powerpoint/2010/main" val="201839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sslide met 2 kolommen">
    <p:spTree>
      <p:nvGrpSpPr>
        <p:cNvPr id="1" name=""/>
        <p:cNvGrpSpPr/>
        <p:nvPr/>
      </p:nvGrpSpPr>
      <p:grpSpPr>
        <a:xfrm>
          <a:off x="0" y="0"/>
          <a:ext cx="0" cy="0"/>
          <a:chOff x="0" y="0"/>
          <a:chExt cx="0" cy="0"/>
        </a:xfrm>
      </p:grpSpPr>
      <p:sp>
        <p:nvSpPr>
          <p:cNvPr id="4" name="Rectangle 3"/>
          <p:cNvSpPr/>
          <p:nvPr/>
        </p:nvSpPr>
        <p:spPr>
          <a:xfrm>
            <a:off x="0" y="0"/>
            <a:ext cx="1720850"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75" y="6146800"/>
            <a:ext cx="158908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inhoud 2"/>
          <p:cNvSpPr>
            <a:spLocks noGrp="1"/>
          </p:cNvSpPr>
          <p:nvPr>
            <p:ph idx="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inhoud 2"/>
          <p:cNvSpPr>
            <a:spLocks noGrp="1"/>
          </p:cNvSpPr>
          <p:nvPr>
            <p:ph idx="10"/>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953652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sisslide met 1 kolom + beeld">
    <p:spTree>
      <p:nvGrpSpPr>
        <p:cNvPr id="1" name=""/>
        <p:cNvGrpSpPr/>
        <p:nvPr/>
      </p:nvGrpSpPr>
      <p:grpSpPr>
        <a:xfrm>
          <a:off x="0" y="0"/>
          <a:ext cx="0" cy="0"/>
          <a:chOff x="0" y="0"/>
          <a:chExt cx="0" cy="0"/>
        </a:xfrm>
      </p:grpSpPr>
      <p:sp>
        <p:nvSpPr>
          <p:cNvPr id="4" name="Rectangle 3"/>
          <p:cNvSpPr/>
          <p:nvPr/>
        </p:nvSpPr>
        <p:spPr>
          <a:xfrm>
            <a:off x="0" y="0"/>
            <a:ext cx="1720850"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75" y="6146800"/>
            <a:ext cx="158908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inhoud 2"/>
          <p:cNvSpPr>
            <a:spLocks noGrp="1"/>
          </p:cNvSpPr>
          <p:nvPr>
            <p:ph idx="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Picture Placeholder 5"/>
          <p:cNvSpPr>
            <a:spLocks noGrp="1"/>
          </p:cNvSpPr>
          <p:nvPr>
            <p:ph type="pic" sz="quarter" idx="10"/>
          </p:nvPr>
        </p:nvSpPr>
        <p:spPr>
          <a:xfrm>
            <a:off x="6378575" y="0"/>
            <a:ext cx="5813425" cy="6858000"/>
          </a:xfrm>
        </p:spPr>
        <p:txBody>
          <a:bodyPr rtlCol="0">
            <a:noAutofit/>
          </a:bodyPr>
          <a:lstStyle/>
          <a:p>
            <a:pPr lvl="0"/>
            <a:r>
              <a:rPr lang="nl-NL" noProof="0"/>
              <a:t>Klik op het pictogram als u een afbeelding wilt toevoegen</a:t>
            </a:r>
            <a:endParaRPr lang="en-US" noProof="0"/>
          </a:p>
        </p:txBody>
      </p:sp>
    </p:spTree>
    <p:extLst>
      <p:ext uri="{BB962C8B-B14F-4D97-AF65-F5344CB8AC3E}">
        <p14:creationId xmlns:p14="http://schemas.microsoft.com/office/powerpoint/2010/main" val="3172495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s slide beeld + logo rood">
    <p:spTree>
      <p:nvGrpSpPr>
        <p:cNvPr id="1" name=""/>
        <p:cNvGrpSpPr/>
        <p:nvPr/>
      </p:nvGrpSpPr>
      <p:grpSpPr>
        <a:xfrm>
          <a:off x="0" y="0"/>
          <a:ext cx="0" cy="0"/>
          <a:chOff x="0" y="0"/>
          <a:chExt cx="0" cy="0"/>
        </a:xfrm>
      </p:grpSpPr>
      <p:pic>
        <p:nvPicPr>
          <p:cNvPr id="3" name="Afbeelding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400" y="-441325"/>
            <a:ext cx="21605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0"/>
          </p:nvPr>
        </p:nvSpPr>
        <p:spPr>
          <a:xfrm>
            <a:off x="1905000" y="0"/>
            <a:ext cx="10287000" cy="6858000"/>
          </a:xfrm>
        </p:spPr>
        <p:txBody>
          <a:bodyPr rtlCol="0">
            <a:noAutofit/>
          </a:bodyPr>
          <a:lstStyle/>
          <a:p>
            <a:pPr lvl="0"/>
            <a:r>
              <a:rPr lang="nl-NL" noProof="0"/>
              <a:t>Klik op het pictogram als u een afbeelding wilt toevoegen</a:t>
            </a:r>
            <a:endParaRPr lang="en-US" noProof="0"/>
          </a:p>
        </p:txBody>
      </p:sp>
    </p:spTree>
    <p:extLst>
      <p:ext uri="{BB962C8B-B14F-4D97-AF65-F5344CB8AC3E}">
        <p14:creationId xmlns:p14="http://schemas.microsoft.com/office/powerpoint/2010/main" val="2507977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sis slide beeld + logo blauw">
    <p:spTree>
      <p:nvGrpSpPr>
        <p:cNvPr id="1" name=""/>
        <p:cNvGrpSpPr/>
        <p:nvPr/>
      </p:nvGrpSpPr>
      <p:grpSpPr>
        <a:xfrm>
          <a:off x="0" y="0"/>
          <a:ext cx="0" cy="0"/>
          <a:chOff x="0" y="0"/>
          <a:chExt cx="0" cy="0"/>
        </a:xfrm>
      </p:grpSpPr>
      <p:sp>
        <p:nvSpPr>
          <p:cNvPr id="3" name="Rectangle 3"/>
          <p:cNvSpPr/>
          <p:nvPr/>
        </p:nvSpPr>
        <p:spPr>
          <a:xfrm>
            <a:off x="0" y="0"/>
            <a:ext cx="1720850"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Afbeelding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025" y="-487363"/>
            <a:ext cx="2159000" cy="2159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0"/>
          </p:nvPr>
        </p:nvSpPr>
        <p:spPr>
          <a:xfrm>
            <a:off x="1905000" y="0"/>
            <a:ext cx="10287000" cy="6858000"/>
          </a:xfrm>
        </p:spPr>
        <p:txBody>
          <a:bodyPr rtlCol="0">
            <a:noAutofit/>
          </a:bodyPr>
          <a:lstStyle/>
          <a:p>
            <a:pPr lvl="0"/>
            <a:r>
              <a:rPr lang="nl-NL" noProof="0"/>
              <a:t>Klik op het pictogram als u een afbeelding wilt toevoegen</a:t>
            </a:r>
            <a:endParaRPr lang="en-US" noProof="0"/>
          </a:p>
        </p:txBody>
      </p:sp>
    </p:spTree>
    <p:extLst>
      <p:ext uri="{BB962C8B-B14F-4D97-AF65-F5344CB8AC3E}">
        <p14:creationId xmlns:p14="http://schemas.microsoft.com/office/powerpoint/2010/main" val="534990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3"/>
          <p:cNvSpPr>
            <a:spLocks noGrp="1"/>
          </p:cNvSpPr>
          <p:nvPr>
            <p:ph type="dt" sz="half" idx="10"/>
          </p:nvPr>
        </p:nvSpPr>
        <p:spPr>
          <a:xfrm>
            <a:off x="609600" y="6356351"/>
            <a:ext cx="2844800" cy="365125"/>
          </a:xfrm>
          <a:prstGeom prst="rect">
            <a:avLst/>
          </a:prstGeom>
        </p:spPr>
        <p:txBody>
          <a:bodyPr/>
          <a:lstStyle>
            <a:lvl1pPr>
              <a:defRPr/>
            </a:lvl1pPr>
          </a:lstStyle>
          <a:p>
            <a:fld id="{468783D1-1175-0448-9BC0-1762A81952B1}" type="datetimeFigureOut">
              <a:rPr lang="nl-BE" smtClean="0"/>
              <a:t>10/01/2020</a:t>
            </a:fld>
            <a:endParaRPr lang="nl-BE"/>
          </a:p>
        </p:txBody>
      </p:sp>
      <p:sp>
        <p:nvSpPr>
          <p:cNvPr id="3" name="Tijdelijke aanduiding voor voettekst 4"/>
          <p:cNvSpPr>
            <a:spLocks noGrp="1"/>
          </p:cNvSpPr>
          <p:nvPr>
            <p:ph type="ftr" sz="quarter" idx="11"/>
          </p:nvPr>
        </p:nvSpPr>
        <p:spPr>
          <a:xfrm>
            <a:off x="4165600" y="6356351"/>
            <a:ext cx="3860800" cy="365125"/>
          </a:xfrm>
          <a:prstGeom prst="rect">
            <a:avLst/>
          </a:prstGeom>
        </p:spPr>
        <p:txBody>
          <a:bodyPr/>
          <a:lstStyle>
            <a:lvl1pPr>
              <a:defRPr/>
            </a:lvl1pPr>
          </a:lstStyle>
          <a:p>
            <a:endParaRPr lang="nl-BE"/>
          </a:p>
        </p:txBody>
      </p:sp>
      <p:sp>
        <p:nvSpPr>
          <p:cNvPr id="4" name="Tijdelijke aanduiding voor dianummer 5"/>
          <p:cNvSpPr>
            <a:spLocks noGrp="1"/>
          </p:cNvSpPr>
          <p:nvPr>
            <p:ph type="sldNum" sz="quarter" idx="12"/>
          </p:nvPr>
        </p:nvSpPr>
        <p:spPr>
          <a:xfrm>
            <a:off x="8737600" y="6356351"/>
            <a:ext cx="2844800" cy="365125"/>
          </a:xfrm>
          <a:prstGeom prst="rect">
            <a:avLst/>
          </a:prstGeom>
        </p:spPr>
        <p:txBody>
          <a:bodyPr/>
          <a:lstStyle>
            <a:lvl1pPr>
              <a:defRPr/>
            </a:lvl1pPr>
          </a:lstStyle>
          <a:p>
            <a:fld id="{9A0182CC-FDC2-6341-9DA1-3CD5BA291999}" type="slidenum">
              <a:rPr lang="nl-BE" smtClean="0"/>
              <a:t>‹nr.›</a:t>
            </a:fld>
            <a:endParaRPr lang="nl-BE"/>
          </a:p>
        </p:txBody>
      </p:sp>
    </p:spTree>
    <p:extLst>
      <p:ext uri="{BB962C8B-B14F-4D97-AF65-F5344CB8AC3E}">
        <p14:creationId xmlns:p14="http://schemas.microsoft.com/office/powerpoint/2010/main" val="229790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dia Optie 1 - Beel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Afbeelding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8688" y="-914400"/>
            <a:ext cx="4500562"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816056" y="4818952"/>
            <a:ext cx="9117366" cy="1594556"/>
          </a:xfrm>
          <a:ln w="76200" cmpd="sng">
            <a:solidFill>
              <a:schemeClr val="bg1"/>
            </a:solidFill>
          </a:ln>
        </p:spPr>
        <p:txBody>
          <a:bodyPr lIns="180000" tIns="180000" rIns="180000" bIns="180000">
            <a:noAutofit/>
          </a:bodyPr>
          <a:lstStyle>
            <a:lvl1pPr algn="l">
              <a:defRPr sz="4400" b="1">
                <a:solidFill>
                  <a:srgbClr val="002757"/>
                </a:solidFill>
              </a:defRPr>
            </a:lvl1pPr>
          </a:lstStyle>
          <a:p>
            <a:r>
              <a:rPr lang="nl-NL"/>
              <a:t>Klik om stijl te bewerken</a:t>
            </a:r>
            <a:endParaRPr lang="nl-BE"/>
          </a:p>
        </p:txBody>
      </p:sp>
    </p:spTree>
    <p:extLst>
      <p:ext uri="{BB962C8B-B14F-4D97-AF65-F5344CB8AC3E}">
        <p14:creationId xmlns:p14="http://schemas.microsoft.com/office/powerpoint/2010/main" val="3176772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dia Optie 1 - Beeld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el 1"/>
          <p:cNvSpPr txBox="1">
            <a:spLocks/>
          </p:cNvSpPr>
          <p:nvPr/>
        </p:nvSpPr>
        <p:spPr>
          <a:xfrm>
            <a:off x="815975" y="4819650"/>
            <a:ext cx="9117013" cy="1593850"/>
          </a:xfrm>
          <a:prstGeom prst="rect">
            <a:avLst/>
          </a:prstGeom>
          <a:ln w="76200" cmpd="sng">
            <a:solidFill>
              <a:schemeClr val="bg1"/>
            </a:solidFill>
          </a:ln>
        </p:spPr>
        <p:txBody>
          <a:bodyPr lIns="180000" tIns="180000" rIns="180000" bIns="180000" anchor="ctr"/>
          <a:lstStyle>
            <a:lvl1pPr algn="l" defTabSz="914400" rtl="0" eaLnBrk="1" latinLnBrk="0" hangingPunct="1">
              <a:lnSpc>
                <a:spcPct val="90000"/>
              </a:lnSpc>
              <a:spcBef>
                <a:spcPct val="0"/>
              </a:spcBef>
              <a:buNone/>
              <a:defRPr sz="4400" b="1" kern="1200">
                <a:solidFill>
                  <a:srgbClr val="002757"/>
                </a:solidFill>
                <a:latin typeface="+mj-lt"/>
                <a:ea typeface="+mj-ea"/>
                <a:cs typeface="+mj-cs"/>
              </a:defRPr>
            </a:lvl1pPr>
          </a:lstStyle>
          <a:p>
            <a:pPr fontAlgn="auto">
              <a:spcAft>
                <a:spcPts val="0"/>
              </a:spcAft>
              <a:defRPr/>
            </a:pPr>
            <a:r>
              <a:rPr lang="nl-NL"/>
              <a:t>KLIK OM DE STIJL TE BEWERKEN</a:t>
            </a:r>
            <a:endParaRPr lang="nl-BE"/>
          </a:p>
        </p:txBody>
      </p:sp>
      <p:pic>
        <p:nvPicPr>
          <p:cNvPr id="3" name="Afbeelding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8688" y="-914400"/>
            <a:ext cx="4500562"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583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dia Optie 2 - Rood">
    <p:bg>
      <p:bgPr>
        <a:solidFill>
          <a:srgbClr val="E00049"/>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0900" y="590550"/>
            <a:ext cx="3389313"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fbeelding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075" y="-1616075"/>
            <a:ext cx="8099425" cy="809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el 1"/>
          <p:cNvSpPr>
            <a:spLocks noGrp="1" noChangeAspect="1"/>
          </p:cNvSpPr>
          <p:nvPr>
            <p:ph type="ctrTitle"/>
          </p:nvPr>
        </p:nvSpPr>
        <p:spPr>
          <a:xfrm>
            <a:off x="7118133" y="2717065"/>
            <a:ext cx="4741332" cy="2129220"/>
          </a:xfrm>
        </p:spPr>
        <p:txBody>
          <a:bodyPr anchor="t">
            <a:noAutofit/>
          </a:bodyPr>
          <a:lstStyle>
            <a:lvl1pPr algn="r">
              <a:defRPr sz="4800">
                <a:solidFill>
                  <a:srgbClr val="002757"/>
                </a:solidFill>
              </a:defRPr>
            </a:lvl1pPr>
          </a:lstStyle>
          <a:p>
            <a:r>
              <a:rPr lang="nl-NL"/>
              <a:t>Klik om stijl te bewerken</a:t>
            </a:r>
            <a:endParaRPr lang="nl-BE"/>
          </a:p>
        </p:txBody>
      </p:sp>
      <p:sp>
        <p:nvSpPr>
          <p:cNvPr id="7" name="Ondertitel 2"/>
          <p:cNvSpPr>
            <a:spLocks noGrp="1" noChangeAspect="1"/>
          </p:cNvSpPr>
          <p:nvPr>
            <p:ph type="subTitle" idx="1"/>
          </p:nvPr>
        </p:nvSpPr>
        <p:spPr>
          <a:xfrm>
            <a:off x="7118133" y="4846283"/>
            <a:ext cx="4741332" cy="1637784"/>
          </a:xfrm>
          <a:noFill/>
        </p:spPr>
        <p:txBody>
          <a:bodyPr anchor="ctr">
            <a:no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Tree>
    <p:extLst>
      <p:ext uri="{BB962C8B-B14F-4D97-AF65-F5344CB8AC3E}">
        <p14:creationId xmlns:p14="http://schemas.microsoft.com/office/powerpoint/2010/main" val="1929136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dia Optie 2 - Wit">
    <p:bg>
      <p:bgPr>
        <a:solidFill>
          <a:srgbClr val="FFFFFF"/>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075" y="-1616075"/>
            <a:ext cx="8099425" cy="809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p:nvPr/>
        </p:nvSpPr>
        <p:spPr>
          <a:xfrm>
            <a:off x="0" y="4846638"/>
            <a:ext cx="12192000" cy="1646237"/>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50" y="5183188"/>
            <a:ext cx="27606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noChangeAspect="1"/>
          </p:cNvSpPr>
          <p:nvPr>
            <p:ph type="ctrTitle"/>
          </p:nvPr>
        </p:nvSpPr>
        <p:spPr>
          <a:xfrm>
            <a:off x="7118133" y="2717065"/>
            <a:ext cx="4741332" cy="2129220"/>
          </a:xfrm>
        </p:spPr>
        <p:txBody>
          <a:bodyPr anchor="t">
            <a:noAutofit/>
          </a:bodyPr>
          <a:lstStyle>
            <a:lvl1pPr algn="l">
              <a:defRPr sz="4800">
                <a:solidFill>
                  <a:srgbClr val="002757"/>
                </a:solidFill>
              </a:defRPr>
            </a:lvl1pPr>
          </a:lstStyle>
          <a:p>
            <a:r>
              <a:rPr lang="nl-NL"/>
              <a:t>Klik om stijl te bewerken</a:t>
            </a:r>
            <a:endParaRPr lang="nl-BE"/>
          </a:p>
        </p:txBody>
      </p:sp>
      <p:sp>
        <p:nvSpPr>
          <p:cNvPr id="3" name="Ondertitel 2"/>
          <p:cNvSpPr>
            <a:spLocks noGrp="1" noChangeAspect="1"/>
          </p:cNvSpPr>
          <p:nvPr>
            <p:ph type="subTitle" idx="1"/>
          </p:nvPr>
        </p:nvSpPr>
        <p:spPr>
          <a:xfrm>
            <a:off x="7118133" y="4846283"/>
            <a:ext cx="4741332" cy="1637784"/>
          </a:xfrm>
          <a:noFill/>
        </p:spPr>
        <p:txBody>
          <a:bodyPr anchor="ct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Tree>
    <p:extLst>
      <p:ext uri="{BB962C8B-B14F-4D97-AF65-F5344CB8AC3E}">
        <p14:creationId xmlns:p14="http://schemas.microsoft.com/office/powerpoint/2010/main" val="840445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sslide met titel - Optie 1">
    <p:spTree>
      <p:nvGrpSpPr>
        <p:cNvPr id="1" name=""/>
        <p:cNvGrpSpPr/>
        <p:nvPr/>
      </p:nvGrpSpPr>
      <p:grpSpPr>
        <a:xfrm>
          <a:off x="0" y="0"/>
          <a:ext cx="0" cy="0"/>
          <a:chOff x="0" y="0"/>
          <a:chExt cx="0" cy="0"/>
        </a:xfrm>
      </p:grpSpPr>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888" y="-601663"/>
            <a:ext cx="2246313" cy="224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1876778" y="365125"/>
            <a:ext cx="9948332" cy="1281113"/>
          </a:xfrm>
        </p:spPr>
        <p:txBody>
          <a:bodyPr>
            <a:noAutofit/>
          </a:bodyPr>
          <a:lstStyle/>
          <a:p>
            <a:r>
              <a:rPr lang="nl-NL"/>
              <a:t>Klik om stijl te bewerken</a:t>
            </a:r>
            <a:endParaRPr lang="nl-BE"/>
          </a:p>
        </p:txBody>
      </p:sp>
      <p:sp>
        <p:nvSpPr>
          <p:cNvPr id="3" name="Tijdelijke aanduiding voor inhoud 2"/>
          <p:cNvSpPr>
            <a:spLocks noGrp="1"/>
          </p:cNvSpPr>
          <p:nvPr>
            <p:ph idx="1"/>
          </p:nvPr>
        </p:nvSpPr>
        <p:spPr>
          <a:xfrm>
            <a:off x="1876777" y="1825624"/>
            <a:ext cx="9948333" cy="4750153"/>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226735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sisslide met titel - Optie 2">
    <p:spTree>
      <p:nvGrpSpPr>
        <p:cNvPr id="1" name=""/>
        <p:cNvGrpSpPr/>
        <p:nvPr/>
      </p:nvGrpSpPr>
      <p:grpSpPr>
        <a:xfrm>
          <a:off x="0" y="0"/>
          <a:ext cx="0" cy="0"/>
          <a:chOff x="0" y="0"/>
          <a:chExt cx="0" cy="0"/>
        </a:xfrm>
      </p:grpSpPr>
      <p:sp>
        <p:nvSpPr>
          <p:cNvPr id="4" name="Rectangle 3"/>
          <p:cNvSpPr/>
          <p:nvPr/>
        </p:nvSpPr>
        <p:spPr>
          <a:xfrm>
            <a:off x="0" y="0"/>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325" y="365125"/>
            <a:ext cx="2627313"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stijl te bewerken</a:t>
            </a:r>
            <a:endParaRPr lang="nl-BE"/>
          </a:p>
        </p:txBody>
      </p:sp>
      <p:sp>
        <p:nvSpPr>
          <p:cNvPr id="3" name="Tijdelijke aanduiding voor inhoud 2"/>
          <p:cNvSpPr>
            <a:spLocks noGrp="1"/>
          </p:cNvSpPr>
          <p:nvPr>
            <p:ph idx="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783292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asisslide met titel - Optie 3">
    <p:spTree>
      <p:nvGrpSpPr>
        <p:cNvPr id="1" name=""/>
        <p:cNvGrpSpPr/>
        <p:nvPr/>
      </p:nvGrpSpPr>
      <p:grpSpPr>
        <a:xfrm>
          <a:off x="0" y="0"/>
          <a:ext cx="0" cy="0"/>
          <a:chOff x="0" y="0"/>
          <a:chExt cx="0" cy="0"/>
        </a:xfrm>
      </p:grpSpPr>
      <p:sp>
        <p:nvSpPr>
          <p:cNvPr id="4" name="Rectangle 3"/>
          <p:cNvSpPr/>
          <p:nvPr/>
        </p:nvSpPr>
        <p:spPr>
          <a:xfrm>
            <a:off x="0" y="0"/>
            <a:ext cx="1720850"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75" y="6146800"/>
            <a:ext cx="158908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1876778" y="365125"/>
            <a:ext cx="9948332" cy="1281113"/>
          </a:xfrm>
        </p:spPr>
        <p:txBody>
          <a:bodyPr>
            <a:noAutofit/>
          </a:bodyPr>
          <a:lstStyle/>
          <a:p>
            <a:r>
              <a:rPr lang="nl-NL"/>
              <a:t>Klik om stijl te bewerken</a:t>
            </a:r>
            <a:endParaRPr lang="nl-BE"/>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717429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sslide_ZonderTitel">
    <p:spTree>
      <p:nvGrpSpPr>
        <p:cNvPr id="1" name=""/>
        <p:cNvGrpSpPr/>
        <p:nvPr/>
      </p:nvGrpSpPr>
      <p:grpSpPr>
        <a:xfrm>
          <a:off x="0" y="0"/>
          <a:ext cx="0" cy="0"/>
          <a:chOff x="0" y="0"/>
          <a:chExt cx="0" cy="0"/>
        </a:xfrm>
      </p:grpSpPr>
      <p:sp>
        <p:nvSpPr>
          <p:cNvPr id="4" name="Rectangle 3"/>
          <p:cNvSpPr/>
          <p:nvPr/>
        </p:nvSpPr>
        <p:spPr>
          <a:xfrm>
            <a:off x="0" y="0"/>
            <a:ext cx="1720850"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75" y="6146800"/>
            <a:ext cx="158908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inhoud 2"/>
          <p:cNvSpPr>
            <a:spLocks noGrp="1"/>
          </p:cNvSpPr>
          <p:nvPr>
            <p:ph idx="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331629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nl-BE"/>
              <a:t>KLIK OM DE STIJL TE BEWERKEN</a:t>
            </a:r>
            <a:endParaRPr lang="nl-BE" altLang="nl-BE"/>
          </a:p>
        </p:txBody>
      </p:sp>
      <p:sp>
        <p:nvSpPr>
          <p:cNvPr id="1027" name="Tijdelijke aanduiding voor tekst 2"/>
          <p:cNvSpPr>
            <a:spLocks noGrp="1"/>
          </p:cNvSpPr>
          <p:nvPr>
            <p:ph type="body" idx="1"/>
          </p:nvPr>
        </p:nvSpPr>
        <p:spPr bwMode="auto">
          <a:xfrm>
            <a:off x="838200" y="1825625"/>
            <a:ext cx="10515600"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nl-BE"/>
              <a:t>Klik om de modelstijlen te bewerken</a:t>
            </a:r>
          </a:p>
          <a:p>
            <a:pPr lvl="1"/>
            <a:r>
              <a:rPr lang="nl-NL" altLang="nl-BE"/>
              <a:t>Tweede niveau</a:t>
            </a:r>
          </a:p>
          <a:p>
            <a:pPr lvl="2"/>
            <a:r>
              <a:rPr lang="nl-NL" altLang="nl-BE"/>
              <a:t>Derde niveau</a:t>
            </a:r>
          </a:p>
          <a:p>
            <a:pPr lvl="3"/>
            <a:r>
              <a:rPr lang="nl-NL" altLang="nl-BE"/>
              <a:t>Vierde niveau</a:t>
            </a:r>
          </a:p>
          <a:p>
            <a:pPr lvl="4"/>
            <a:r>
              <a:rPr lang="nl-NL" altLang="nl-BE"/>
              <a:t>Vijfde niveau</a:t>
            </a:r>
            <a:endParaRPr lang="nl-BE" altLang="nl-BE"/>
          </a:p>
        </p:txBody>
      </p:sp>
    </p:spTree>
    <p:extLst>
      <p:ext uri="{BB962C8B-B14F-4D97-AF65-F5344CB8AC3E}">
        <p14:creationId xmlns:p14="http://schemas.microsoft.com/office/powerpoint/2010/main" val="3571101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rtl="0" eaLnBrk="1" fontAlgn="base" hangingPunct="1">
        <a:lnSpc>
          <a:spcPct val="90000"/>
        </a:lnSpc>
        <a:spcBef>
          <a:spcPct val="0"/>
        </a:spcBef>
        <a:spcAft>
          <a:spcPct val="0"/>
        </a:spcAft>
        <a:defRPr sz="4800" kern="1200">
          <a:solidFill>
            <a:srgbClr val="002757"/>
          </a:solidFill>
          <a:latin typeface="+mj-lt"/>
          <a:ea typeface="+mj-ea"/>
          <a:cs typeface="+mj-cs"/>
        </a:defRPr>
      </a:lvl1pPr>
      <a:lvl2pPr algn="l" rtl="0" eaLnBrk="1" fontAlgn="base" hangingPunct="1">
        <a:lnSpc>
          <a:spcPct val="90000"/>
        </a:lnSpc>
        <a:spcBef>
          <a:spcPct val="0"/>
        </a:spcBef>
        <a:spcAft>
          <a:spcPct val="0"/>
        </a:spcAft>
        <a:defRPr sz="4800">
          <a:solidFill>
            <a:srgbClr val="002757"/>
          </a:solidFill>
          <a:latin typeface="Tahoma" panose="020B0604030504040204" pitchFamily="34" charset="0"/>
        </a:defRPr>
      </a:lvl2pPr>
      <a:lvl3pPr algn="l" rtl="0" eaLnBrk="1" fontAlgn="base" hangingPunct="1">
        <a:lnSpc>
          <a:spcPct val="90000"/>
        </a:lnSpc>
        <a:spcBef>
          <a:spcPct val="0"/>
        </a:spcBef>
        <a:spcAft>
          <a:spcPct val="0"/>
        </a:spcAft>
        <a:defRPr sz="4800">
          <a:solidFill>
            <a:srgbClr val="002757"/>
          </a:solidFill>
          <a:latin typeface="Tahoma" panose="020B0604030504040204" pitchFamily="34" charset="0"/>
        </a:defRPr>
      </a:lvl3pPr>
      <a:lvl4pPr algn="l" rtl="0" eaLnBrk="1" fontAlgn="base" hangingPunct="1">
        <a:lnSpc>
          <a:spcPct val="90000"/>
        </a:lnSpc>
        <a:spcBef>
          <a:spcPct val="0"/>
        </a:spcBef>
        <a:spcAft>
          <a:spcPct val="0"/>
        </a:spcAft>
        <a:defRPr sz="4800">
          <a:solidFill>
            <a:srgbClr val="002757"/>
          </a:solidFill>
          <a:latin typeface="Tahoma" panose="020B0604030504040204" pitchFamily="34" charset="0"/>
        </a:defRPr>
      </a:lvl4pPr>
      <a:lvl5pPr algn="l" rtl="0" eaLnBrk="1" fontAlgn="base" hangingPunct="1">
        <a:lnSpc>
          <a:spcPct val="90000"/>
        </a:lnSpc>
        <a:spcBef>
          <a:spcPct val="0"/>
        </a:spcBef>
        <a:spcAft>
          <a:spcPct val="0"/>
        </a:spcAft>
        <a:defRPr sz="4800">
          <a:solidFill>
            <a:srgbClr val="002757"/>
          </a:solidFill>
          <a:latin typeface="Tahoma" panose="020B0604030504040204" pitchFamily="34" charset="0"/>
        </a:defRPr>
      </a:lvl5pPr>
      <a:lvl6pPr marL="457200" algn="l" rtl="0" eaLnBrk="1" fontAlgn="base" hangingPunct="1">
        <a:lnSpc>
          <a:spcPct val="90000"/>
        </a:lnSpc>
        <a:spcBef>
          <a:spcPct val="0"/>
        </a:spcBef>
        <a:spcAft>
          <a:spcPct val="0"/>
        </a:spcAft>
        <a:defRPr sz="4800">
          <a:solidFill>
            <a:srgbClr val="002757"/>
          </a:solidFill>
          <a:latin typeface="Tahoma" panose="020B0604030504040204" pitchFamily="34" charset="0"/>
        </a:defRPr>
      </a:lvl6pPr>
      <a:lvl7pPr marL="914400" algn="l" rtl="0" eaLnBrk="1" fontAlgn="base" hangingPunct="1">
        <a:lnSpc>
          <a:spcPct val="90000"/>
        </a:lnSpc>
        <a:spcBef>
          <a:spcPct val="0"/>
        </a:spcBef>
        <a:spcAft>
          <a:spcPct val="0"/>
        </a:spcAft>
        <a:defRPr sz="4800">
          <a:solidFill>
            <a:srgbClr val="002757"/>
          </a:solidFill>
          <a:latin typeface="Tahoma" panose="020B0604030504040204" pitchFamily="34" charset="0"/>
        </a:defRPr>
      </a:lvl7pPr>
      <a:lvl8pPr marL="1371600" algn="l" rtl="0" eaLnBrk="1" fontAlgn="base" hangingPunct="1">
        <a:lnSpc>
          <a:spcPct val="90000"/>
        </a:lnSpc>
        <a:spcBef>
          <a:spcPct val="0"/>
        </a:spcBef>
        <a:spcAft>
          <a:spcPct val="0"/>
        </a:spcAft>
        <a:defRPr sz="4800">
          <a:solidFill>
            <a:srgbClr val="002757"/>
          </a:solidFill>
          <a:latin typeface="Tahoma" panose="020B0604030504040204" pitchFamily="34" charset="0"/>
        </a:defRPr>
      </a:lvl8pPr>
      <a:lvl9pPr marL="1828800" algn="l" rtl="0" eaLnBrk="1" fontAlgn="base" hangingPunct="1">
        <a:lnSpc>
          <a:spcPct val="90000"/>
        </a:lnSpc>
        <a:spcBef>
          <a:spcPct val="0"/>
        </a:spcBef>
        <a:spcAft>
          <a:spcPct val="0"/>
        </a:spcAft>
        <a:defRPr sz="4800">
          <a:solidFill>
            <a:srgbClr val="002757"/>
          </a:solidFill>
          <a:latin typeface="Tahoma" panose="020B060403050404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9.jp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FBCBA-144F-0C47-8ECC-82E848F182B0}"/>
              </a:ext>
            </a:extLst>
          </p:cNvPr>
          <p:cNvSpPr>
            <a:spLocks noGrp="1"/>
          </p:cNvSpPr>
          <p:nvPr>
            <p:ph type="ctrTitle"/>
          </p:nvPr>
        </p:nvSpPr>
        <p:spPr/>
        <p:txBody>
          <a:bodyPr/>
          <a:lstStyle/>
          <a:p>
            <a:r>
              <a:rPr lang="nl-BE"/>
              <a:t>ICT Projects 3</a:t>
            </a:r>
          </a:p>
        </p:txBody>
      </p:sp>
      <p:sp>
        <p:nvSpPr>
          <p:cNvPr id="3" name="Ondertitel 2">
            <a:extLst>
              <a:ext uri="{FF2B5EF4-FFF2-40B4-BE49-F238E27FC236}">
                <a16:creationId xmlns:a16="http://schemas.microsoft.com/office/drawing/2014/main" id="{3A297633-7C98-1548-876D-20292DA43D9C}"/>
              </a:ext>
            </a:extLst>
          </p:cNvPr>
          <p:cNvSpPr>
            <a:spLocks noGrp="1"/>
          </p:cNvSpPr>
          <p:nvPr>
            <p:ph type="subTitle" idx="1"/>
          </p:nvPr>
        </p:nvSpPr>
        <p:spPr>
          <a:xfrm>
            <a:off x="6702457" y="4846283"/>
            <a:ext cx="5157007" cy="1637784"/>
          </a:xfrm>
        </p:spPr>
        <p:txBody>
          <a:bodyPr vert="horz" lIns="91440" tIns="45720" rIns="91440" bIns="45720" rtlCol="0" anchor="t">
            <a:normAutofit fontScale="92500" lnSpcReduction="10000"/>
          </a:bodyPr>
          <a:lstStyle/>
          <a:p>
            <a:r>
              <a:rPr lang="nl-BE">
                <a:cs typeface="Calibri"/>
              </a:rPr>
              <a:t>Christian Sollai		Pieter Coenen</a:t>
            </a:r>
          </a:p>
          <a:p>
            <a:r>
              <a:rPr lang="nl-BE">
                <a:cs typeface="Calibri"/>
              </a:rPr>
              <a:t>Daan Van Hirtum	Sibert Schurmans</a:t>
            </a:r>
          </a:p>
          <a:p>
            <a:r>
              <a:rPr lang="nl-BE">
                <a:cs typeface="Calibri"/>
              </a:rPr>
              <a:t>Koen De Deckers	Stijn Meerten</a:t>
            </a:r>
          </a:p>
          <a:p>
            <a:r>
              <a:rPr lang="nl-BE"/>
              <a:t>Nino Kerkhofs 		</a:t>
            </a:r>
            <a:r>
              <a:rPr lang="nl-BE">
                <a:cs typeface="Calibri"/>
              </a:rPr>
              <a:t>Zeno Frooninckx</a:t>
            </a:r>
          </a:p>
          <a:p>
            <a:endParaRPr lang="nl-BE"/>
          </a:p>
        </p:txBody>
      </p:sp>
      <p:sp>
        <p:nvSpPr>
          <p:cNvPr id="4" name="Tekstvak 3">
            <a:extLst>
              <a:ext uri="{FF2B5EF4-FFF2-40B4-BE49-F238E27FC236}">
                <a16:creationId xmlns:a16="http://schemas.microsoft.com/office/drawing/2014/main" id="{97A5A13F-1CE9-844A-B2C7-5C7D73F5C1A5}"/>
              </a:ext>
            </a:extLst>
          </p:cNvPr>
          <p:cNvSpPr txBox="1"/>
          <p:nvPr/>
        </p:nvSpPr>
        <p:spPr>
          <a:xfrm>
            <a:off x="-437882" y="2640169"/>
            <a:ext cx="184731" cy="369332"/>
          </a:xfrm>
          <a:prstGeom prst="rect">
            <a:avLst/>
          </a:prstGeom>
          <a:noFill/>
        </p:spPr>
        <p:txBody>
          <a:bodyPr wrap="none" rtlCol="0">
            <a:spAutoFit/>
          </a:bodyPr>
          <a:lstStyle/>
          <a:p>
            <a:endParaRPr lang="nl-BE"/>
          </a:p>
        </p:txBody>
      </p:sp>
      <p:sp>
        <p:nvSpPr>
          <p:cNvPr id="5" name="Tekstvak 4">
            <a:extLst>
              <a:ext uri="{FF2B5EF4-FFF2-40B4-BE49-F238E27FC236}">
                <a16:creationId xmlns:a16="http://schemas.microsoft.com/office/drawing/2014/main" id="{C5DADD06-8C52-604E-B84D-84ACC130E8AC}"/>
              </a:ext>
            </a:extLst>
          </p:cNvPr>
          <p:cNvSpPr txBox="1"/>
          <p:nvPr/>
        </p:nvSpPr>
        <p:spPr>
          <a:xfrm>
            <a:off x="6928834" y="3850783"/>
            <a:ext cx="184731" cy="369332"/>
          </a:xfrm>
          <a:prstGeom prst="rect">
            <a:avLst/>
          </a:prstGeom>
          <a:noFill/>
        </p:spPr>
        <p:txBody>
          <a:bodyPr wrap="none" rtlCol="0">
            <a:spAutoFit/>
          </a:bodyPr>
          <a:lstStyle/>
          <a:p>
            <a:endParaRPr lang="nl-BE"/>
          </a:p>
        </p:txBody>
      </p:sp>
    </p:spTree>
    <p:extLst>
      <p:ext uri="{BB962C8B-B14F-4D97-AF65-F5344CB8AC3E}">
        <p14:creationId xmlns:p14="http://schemas.microsoft.com/office/powerpoint/2010/main" val="393176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00B5CF-891F-4694-B3C0-56E1669EE458}"/>
              </a:ext>
            </a:extLst>
          </p:cNvPr>
          <p:cNvSpPr>
            <a:spLocks noGrp="1"/>
          </p:cNvSpPr>
          <p:nvPr>
            <p:ph type="title"/>
          </p:nvPr>
        </p:nvSpPr>
        <p:spPr/>
        <p:txBody>
          <a:bodyPr/>
          <a:lstStyle/>
          <a:p>
            <a:r>
              <a:rPr lang="nl-BE"/>
              <a:t>Inhoudsopgave</a:t>
            </a:r>
          </a:p>
        </p:txBody>
      </p:sp>
      <p:sp>
        <p:nvSpPr>
          <p:cNvPr id="3" name="Tijdelijke aanduiding voor inhoud 2">
            <a:extLst>
              <a:ext uri="{FF2B5EF4-FFF2-40B4-BE49-F238E27FC236}">
                <a16:creationId xmlns:a16="http://schemas.microsoft.com/office/drawing/2014/main" id="{885427C4-E059-445A-AFD6-AE5AF5DA1394}"/>
              </a:ext>
            </a:extLst>
          </p:cNvPr>
          <p:cNvSpPr>
            <a:spLocks noGrp="1"/>
          </p:cNvSpPr>
          <p:nvPr>
            <p:ph idx="1"/>
          </p:nvPr>
        </p:nvSpPr>
        <p:spPr>
          <a:xfrm>
            <a:off x="1876778" y="1523966"/>
            <a:ext cx="9948333" cy="4750153"/>
          </a:xfrm>
        </p:spPr>
        <p:txBody>
          <a:bodyPr/>
          <a:lstStyle/>
          <a:p>
            <a:r>
              <a:rPr lang="nl-BE"/>
              <a:t>Agile</a:t>
            </a:r>
          </a:p>
          <a:p>
            <a:r>
              <a:rPr lang="nl-BE"/>
              <a:t>Projectomschrijving</a:t>
            </a:r>
          </a:p>
          <a:p>
            <a:r>
              <a:rPr lang="nl-BE"/>
              <a:t>Demo</a:t>
            </a:r>
          </a:p>
          <a:p>
            <a:r>
              <a:rPr lang="nl-BE" b="1"/>
              <a:t>Sprint 0</a:t>
            </a:r>
          </a:p>
          <a:p>
            <a:r>
              <a:rPr lang="nl-BE"/>
              <a:t>Sprint 1</a:t>
            </a:r>
          </a:p>
          <a:p>
            <a:r>
              <a:rPr lang="nl-BE"/>
              <a:t>Sprint 2</a:t>
            </a:r>
          </a:p>
          <a:p>
            <a:r>
              <a:rPr lang="nl-BE"/>
              <a:t>Sprint 3</a:t>
            </a:r>
          </a:p>
          <a:p>
            <a:r>
              <a:rPr lang="nl-BE"/>
              <a:t>Sprint 4</a:t>
            </a:r>
          </a:p>
          <a:p>
            <a:r>
              <a:rPr lang="nl-BE"/>
              <a:t>Sprint 5</a:t>
            </a:r>
          </a:p>
          <a:p>
            <a:r>
              <a:rPr lang="nl-BE"/>
              <a:t>Besluit</a:t>
            </a:r>
          </a:p>
        </p:txBody>
      </p:sp>
      <p:sp>
        <p:nvSpPr>
          <p:cNvPr id="4" name="Tekstvak 3">
            <a:extLst>
              <a:ext uri="{FF2B5EF4-FFF2-40B4-BE49-F238E27FC236}">
                <a16:creationId xmlns:a16="http://schemas.microsoft.com/office/drawing/2014/main" id="{19ABFB9B-B35D-4890-84CC-BCABC79CBF7C}"/>
              </a:ext>
            </a:extLst>
          </p:cNvPr>
          <p:cNvSpPr txBox="1"/>
          <p:nvPr/>
        </p:nvSpPr>
        <p:spPr>
          <a:xfrm>
            <a:off x="113122" y="1825624"/>
            <a:ext cx="1574010" cy="3046988"/>
          </a:xfrm>
          <a:prstGeom prst="rect">
            <a:avLst/>
          </a:prstGeom>
          <a:noFill/>
        </p:spPr>
        <p:txBody>
          <a:bodyPr wrap="square" rtlCol="0">
            <a:spAutoFit/>
          </a:bodyPr>
          <a:lstStyle/>
          <a:p>
            <a:r>
              <a:rPr lang="nl-BE" sz="2400" b="1">
                <a:solidFill>
                  <a:srgbClr val="002060"/>
                </a:solidFill>
              </a:rPr>
              <a:t>Pieter</a:t>
            </a:r>
          </a:p>
          <a:p>
            <a:r>
              <a:rPr lang="nl-BE" sz="2400" b="1">
                <a:solidFill>
                  <a:srgbClr val="002060"/>
                </a:solidFill>
              </a:rPr>
              <a:t>Daan</a:t>
            </a:r>
          </a:p>
          <a:p>
            <a:r>
              <a:rPr lang="nl-BE" sz="2400" b="1">
                <a:solidFill>
                  <a:srgbClr val="002060"/>
                </a:solidFill>
              </a:rPr>
              <a:t>Sibert</a:t>
            </a:r>
          </a:p>
          <a:p>
            <a:r>
              <a:rPr lang="nl-BE" sz="2400" b="1">
                <a:solidFill>
                  <a:srgbClr val="002060"/>
                </a:solidFill>
              </a:rPr>
              <a:t>Christian</a:t>
            </a:r>
          </a:p>
          <a:p>
            <a:r>
              <a:rPr lang="nl-BE" sz="2400" b="1">
                <a:solidFill>
                  <a:srgbClr val="002060"/>
                </a:solidFill>
              </a:rPr>
              <a:t>Zeno</a:t>
            </a:r>
          </a:p>
          <a:p>
            <a:r>
              <a:rPr lang="nl-BE" sz="2400" b="1">
                <a:solidFill>
                  <a:srgbClr val="002060"/>
                </a:solidFill>
              </a:rPr>
              <a:t>Stijn</a:t>
            </a:r>
          </a:p>
          <a:p>
            <a:r>
              <a:rPr lang="nl-BE" sz="2400" b="1">
                <a:solidFill>
                  <a:srgbClr val="002060"/>
                </a:solidFill>
              </a:rPr>
              <a:t>Koen</a:t>
            </a:r>
          </a:p>
          <a:p>
            <a:r>
              <a:rPr lang="nl-BE" sz="2400" b="1">
                <a:solidFill>
                  <a:srgbClr val="002060"/>
                </a:solidFill>
              </a:rPr>
              <a:t>Nino</a:t>
            </a:r>
          </a:p>
        </p:txBody>
      </p:sp>
    </p:spTree>
    <p:extLst>
      <p:ext uri="{BB962C8B-B14F-4D97-AF65-F5344CB8AC3E}">
        <p14:creationId xmlns:p14="http://schemas.microsoft.com/office/powerpoint/2010/main" val="909125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42DD12-BAF1-4188-A908-680557BC5318}"/>
              </a:ext>
            </a:extLst>
          </p:cNvPr>
          <p:cNvSpPr>
            <a:spLocks noGrp="1"/>
          </p:cNvSpPr>
          <p:nvPr>
            <p:ph type="title"/>
          </p:nvPr>
        </p:nvSpPr>
        <p:spPr/>
        <p:txBody>
          <a:bodyPr/>
          <a:lstStyle/>
          <a:p>
            <a:r>
              <a:rPr lang="nl-BE"/>
              <a:t>Sprint 0</a:t>
            </a:r>
          </a:p>
        </p:txBody>
      </p:sp>
      <p:sp>
        <p:nvSpPr>
          <p:cNvPr id="3" name="Tijdelijke aanduiding voor inhoud 2">
            <a:extLst>
              <a:ext uri="{FF2B5EF4-FFF2-40B4-BE49-F238E27FC236}">
                <a16:creationId xmlns:a16="http://schemas.microsoft.com/office/drawing/2014/main" id="{1A8106A1-B04D-455C-B069-EB1B2477005C}"/>
              </a:ext>
            </a:extLst>
          </p:cNvPr>
          <p:cNvSpPr>
            <a:spLocks noGrp="1"/>
          </p:cNvSpPr>
          <p:nvPr>
            <p:ph idx="1"/>
          </p:nvPr>
        </p:nvSpPr>
        <p:spPr/>
        <p:txBody>
          <a:bodyPr/>
          <a:lstStyle/>
          <a:p>
            <a:r>
              <a:rPr lang="nl-BE" b="1"/>
              <a:t>Flutter &amp; Dart en MVVM-structuur</a:t>
            </a:r>
          </a:p>
          <a:p>
            <a:r>
              <a:rPr lang="nl-BE"/>
              <a:t>GitHub</a:t>
            </a:r>
          </a:p>
          <a:p>
            <a:r>
              <a:rPr lang="nl-BE"/>
              <a:t>SQFLite</a:t>
            </a:r>
          </a:p>
          <a:p>
            <a:r>
              <a:rPr lang="nl-BE"/>
              <a:t>GraphQL</a:t>
            </a:r>
          </a:p>
        </p:txBody>
      </p:sp>
      <p:sp>
        <p:nvSpPr>
          <p:cNvPr id="4" name="Tekstvak 3">
            <a:extLst>
              <a:ext uri="{FF2B5EF4-FFF2-40B4-BE49-F238E27FC236}">
                <a16:creationId xmlns:a16="http://schemas.microsoft.com/office/drawing/2014/main" id="{FBA7DFAA-D792-4859-9936-D6BB1EAF98B8}"/>
              </a:ext>
            </a:extLst>
          </p:cNvPr>
          <p:cNvSpPr txBox="1"/>
          <p:nvPr/>
        </p:nvSpPr>
        <p:spPr>
          <a:xfrm>
            <a:off x="113122" y="1825624"/>
            <a:ext cx="1489435" cy="3046988"/>
          </a:xfrm>
          <a:prstGeom prst="rect">
            <a:avLst/>
          </a:prstGeom>
          <a:noFill/>
        </p:spPr>
        <p:txBody>
          <a:bodyPr wrap="square" rtlCol="0">
            <a:spAutoFit/>
          </a:bodyPr>
          <a:lstStyle/>
          <a:p>
            <a:r>
              <a:rPr lang="nl-BE" sz="2400" b="1">
                <a:solidFill>
                  <a:srgbClr val="002060"/>
                </a:solidFill>
              </a:rPr>
              <a:t>Pieter</a:t>
            </a:r>
          </a:p>
          <a:p>
            <a:r>
              <a:rPr lang="nl-BE" sz="2400" b="1">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3088794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55A177-0345-440F-B341-BD46526BDCA9}"/>
              </a:ext>
            </a:extLst>
          </p:cNvPr>
          <p:cNvSpPr>
            <a:spLocks noGrp="1"/>
          </p:cNvSpPr>
          <p:nvPr>
            <p:ph type="title"/>
          </p:nvPr>
        </p:nvSpPr>
        <p:spPr/>
        <p:txBody>
          <a:bodyPr/>
          <a:lstStyle/>
          <a:p>
            <a:r>
              <a:rPr lang="nl-BE"/>
              <a:t>Sprint 0: Flutter &amp; Dart</a:t>
            </a:r>
          </a:p>
        </p:txBody>
      </p:sp>
      <p:sp>
        <p:nvSpPr>
          <p:cNvPr id="3" name="Tijdelijke aanduiding voor inhoud 2">
            <a:extLst>
              <a:ext uri="{FF2B5EF4-FFF2-40B4-BE49-F238E27FC236}">
                <a16:creationId xmlns:a16="http://schemas.microsoft.com/office/drawing/2014/main" id="{ADD23A62-E211-4464-B2D4-8112501F1334}"/>
              </a:ext>
            </a:extLst>
          </p:cNvPr>
          <p:cNvSpPr>
            <a:spLocks noGrp="1"/>
          </p:cNvSpPr>
          <p:nvPr>
            <p:ph idx="1"/>
          </p:nvPr>
        </p:nvSpPr>
        <p:spPr/>
        <p:txBody>
          <a:bodyPr/>
          <a:lstStyle/>
          <a:p>
            <a:r>
              <a:rPr lang="nl-BE"/>
              <a:t>Dart</a:t>
            </a:r>
          </a:p>
          <a:p>
            <a:pPr lvl="1"/>
            <a:r>
              <a:rPr lang="nl-BE"/>
              <a:t>Programmeertaal</a:t>
            </a:r>
          </a:p>
          <a:p>
            <a:pPr lvl="1"/>
            <a:r>
              <a:rPr lang="nl-BE"/>
              <a:t>Flutter</a:t>
            </a:r>
          </a:p>
          <a:p>
            <a:pPr lvl="1"/>
            <a:r>
              <a:rPr lang="nl-BE"/>
              <a:t>Google</a:t>
            </a:r>
          </a:p>
          <a:p>
            <a:pPr lvl="1"/>
            <a:r>
              <a:rPr lang="nl-NL" err="1"/>
              <a:t>Objectgeörienteerd</a:t>
            </a:r>
            <a:endParaRPr lang="nl-NL"/>
          </a:p>
          <a:p>
            <a:r>
              <a:rPr lang="nl-NL"/>
              <a:t>Flutter</a:t>
            </a:r>
          </a:p>
          <a:p>
            <a:pPr lvl="1"/>
            <a:r>
              <a:rPr lang="nl-NL"/>
              <a:t>Dart platform</a:t>
            </a:r>
          </a:p>
          <a:p>
            <a:pPr lvl="1"/>
            <a:r>
              <a:rPr lang="nl-NL"/>
              <a:t>Flutter engine</a:t>
            </a:r>
          </a:p>
          <a:p>
            <a:pPr lvl="1"/>
            <a:r>
              <a:rPr lang="nl-NL"/>
              <a:t>Foundation </a:t>
            </a:r>
            <a:r>
              <a:rPr lang="nl-NL" err="1"/>
              <a:t>library</a:t>
            </a:r>
            <a:r>
              <a:rPr lang="nl-NL"/>
              <a:t> </a:t>
            </a:r>
          </a:p>
          <a:p>
            <a:pPr lvl="1"/>
            <a:r>
              <a:rPr lang="nl-NL"/>
              <a:t>Design-</a:t>
            </a:r>
            <a:r>
              <a:rPr lang="nl-NL" err="1"/>
              <a:t>specific</a:t>
            </a:r>
            <a:r>
              <a:rPr lang="nl-NL"/>
              <a:t> widgets</a:t>
            </a:r>
            <a:endParaRPr lang="nl-BE"/>
          </a:p>
        </p:txBody>
      </p:sp>
      <p:sp>
        <p:nvSpPr>
          <p:cNvPr id="4" name="Tekstvak 3">
            <a:extLst>
              <a:ext uri="{FF2B5EF4-FFF2-40B4-BE49-F238E27FC236}">
                <a16:creationId xmlns:a16="http://schemas.microsoft.com/office/drawing/2014/main" id="{B36BF140-122C-4B3B-9DF2-C6F36FC5F8D6}"/>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b="1">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3916788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BDFD6B-C7EB-4581-AADA-0C32E64E65F5}"/>
              </a:ext>
            </a:extLst>
          </p:cNvPr>
          <p:cNvSpPr>
            <a:spLocks noGrp="1"/>
          </p:cNvSpPr>
          <p:nvPr>
            <p:ph type="title"/>
          </p:nvPr>
        </p:nvSpPr>
        <p:spPr/>
        <p:txBody>
          <a:bodyPr/>
          <a:lstStyle/>
          <a:p>
            <a:r>
              <a:rPr lang="nl-BE"/>
              <a:t>Sprint 0: Widgets: Scaffold</a:t>
            </a:r>
          </a:p>
        </p:txBody>
      </p:sp>
      <p:sp>
        <p:nvSpPr>
          <p:cNvPr id="3" name="Tijdelijke aanduiding voor inhoud 2">
            <a:extLst>
              <a:ext uri="{FF2B5EF4-FFF2-40B4-BE49-F238E27FC236}">
                <a16:creationId xmlns:a16="http://schemas.microsoft.com/office/drawing/2014/main" id="{2E0BF405-B8FE-4756-9B87-E87D09C4D43E}"/>
              </a:ext>
            </a:extLst>
          </p:cNvPr>
          <p:cNvSpPr>
            <a:spLocks noGrp="1"/>
          </p:cNvSpPr>
          <p:nvPr>
            <p:ph idx="1"/>
          </p:nvPr>
        </p:nvSpPr>
        <p:spPr>
          <a:xfrm>
            <a:off x="1876777" y="1825624"/>
            <a:ext cx="4365527" cy="4750153"/>
          </a:xfrm>
        </p:spPr>
        <p:txBody>
          <a:bodyPr/>
          <a:lstStyle/>
          <a:p>
            <a:r>
              <a:rPr lang="nl-BE"/>
              <a:t>Basis materieel design</a:t>
            </a:r>
          </a:p>
          <a:p>
            <a:r>
              <a:rPr lang="nl-BE"/>
              <a:t>API’s</a:t>
            </a:r>
          </a:p>
          <a:p>
            <a:pPr lvl="1"/>
            <a:r>
              <a:rPr lang="nl-BE"/>
              <a:t>Opmaakelementen</a:t>
            </a:r>
          </a:p>
        </p:txBody>
      </p:sp>
      <p:sp>
        <p:nvSpPr>
          <p:cNvPr id="4" name="Tekstvak 3">
            <a:extLst>
              <a:ext uri="{FF2B5EF4-FFF2-40B4-BE49-F238E27FC236}">
                <a16:creationId xmlns:a16="http://schemas.microsoft.com/office/drawing/2014/main" id="{90257360-13CB-4B5A-82FB-B56743DBAE3F}"/>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b="1">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
        <p:nvSpPr>
          <p:cNvPr id="6" name="Tekstvak 5">
            <a:extLst>
              <a:ext uri="{FF2B5EF4-FFF2-40B4-BE49-F238E27FC236}">
                <a16:creationId xmlns:a16="http://schemas.microsoft.com/office/drawing/2014/main" id="{A0FC54E0-F8D7-9143-BD7B-69935715785E}"/>
              </a:ext>
            </a:extLst>
          </p:cNvPr>
          <p:cNvSpPr txBox="1"/>
          <p:nvPr/>
        </p:nvSpPr>
        <p:spPr>
          <a:xfrm>
            <a:off x="7936353" y="2243328"/>
            <a:ext cx="3888757" cy="480131"/>
          </a:xfrm>
          <a:prstGeom prst="rect">
            <a:avLst/>
          </a:prstGeom>
          <a:noFill/>
        </p:spPr>
        <p:txBody>
          <a:bodyPr wrap="none" rtlCol="0">
            <a:spAutoFit/>
          </a:bodyPr>
          <a:lstStyle/>
          <a:p>
            <a:pPr eaLnBrk="1" hangingPunct="1">
              <a:lnSpc>
                <a:spcPct val="90000"/>
              </a:lnSpc>
              <a:spcBef>
                <a:spcPts val="1000"/>
              </a:spcBef>
              <a:buClr>
                <a:srgbClr val="E00049"/>
              </a:buClr>
            </a:pPr>
            <a:r>
              <a:rPr lang="nl-BE" sz="2800">
                <a:solidFill>
                  <a:srgbClr val="002757"/>
                </a:solidFill>
                <a:latin typeface="+mn-lt"/>
              </a:rPr>
              <a:t>Opbouwen van widgets</a:t>
            </a:r>
          </a:p>
        </p:txBody>
      </p:sp>
      <p:sp>
        <p:nvSpPr>
          <p:cNvPr id="7" name="Pijl links 6">
            <a:extLst>
              <a:ext uri="{FF2B5EF4-FFF2-40B4-BE49-F238E27FC236}">
                <a16:creationId xmlns:a16="http://schemas.microsoft.com/office/drawing/2014/main" id="{9694AF21-3DA5-464C-A374-7876F64D6694}"/>
              </a:ext>
            </a:extLst>
          </p:cNvPr>
          <p:cNvSpPr/>
          <p:nvPr/>
        </p:nvSpPr>
        <p:spPr>
          <a:xfrm>
            <a:off x="6096000" y="1825624"/>
            <a:ext cx="1609344" cy="1316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62849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BDFD6B-C7EB-4581-AADA-0C32E64E65F5}"/>
              </a:ext>
            </a:extLst>
          </p:cNvPr>
          <p:cNvSpPr>
            <a:spLocks noGrp="1"/>
          </p:cNvSpPr>
          <p:nvPr>
            <p:ph type="title"/>
          </p:nvPr>
        </p:nvSpPr>
        <p:spPr>
          <a:xfrm>
            <a:off x="1876778" y="365125"/>
            <a:ext cx="10100574" cy="1281113"/>
          </a:xfrm>
        </p:spPr>
        <p:txBody>
          <a:bodyPr/>
          <a:lstStyle/>
          <a:p>
            <a:r>
              <a:rPr lang="nl-BE"/>
              <a:t>Sprint 0: Widgets: Statefull/stateless</a:t>
            </a:r>
          </a:p>
        </p:txBody>
      </p:sp>
      <p:sp>
        <p:nvSpPr>
          <p:cNvPr id="3" name="Tijdelijke aanduiding voor inhoud 2">
            <a:extLst>
              <a:ext uri="{FF2B5EF4-FFF2-40B4-BE49-F238E27FC236}">
                <a16:creationId xmlns:a16="http://schemas.microsoft.com/office/drawing/2014/main" id="{2E0BF405-B8FE-4756-9B87-E87D09C4D43E}"/>
              </a:ext>
            </a:extLst>
          </p:cNvPr>
          <p:cNvSpPr>
            <a:spLocks noGrp="1"/>
          </p:cNvSpPr>
          <p:nvPr>
            <p:ph idx="1"/>
          </p:nvPr>
        </p:nvSpPr>
        <p:spPr/>
        <p:txBody>
          <a:bodyPr/>
          <a:lstStyle/>
          <a:p>
            <a:r>
              <a:rPr lang="nl-BE"/>
              <a:t>Statefull</a:t>
            </a:r>
          </a:p>
          <a:p>
            <a:pPr lvl="1"/>
            <a:r>
              <a:rPr lang="nl-BE"/>
              <a:t>Onveranderlijk</a:t>
            </a:r>
          </a:p>
          <a:p>
            <a:pPr lvl="1"/>
            <a:r>
              <a:rPr lang="nl-BE"/>
              <a:t>Buildfunctie 1 keer aanroepen</a:t>
            </a:r>
          </a:p>
          <a:p>
            <a:pPr lvl="1"/>
            <a:r>
              <a:rPr lang="nl-BE"/>
              <a:t>Vb: Icon, Chip, Text</a:t>
            </a:r>
          </a:p>
          <a:p>
            <a:pPr marL="457200" lvl="1" indent="0">
              <a:buNone/>
            </a:pPr>
            <a:endParaRPr lang="nl-BE"/>
          </a:p>
          <a:p>
            <a:r>
              <a:rPr lang="nl-NL" err="1"/>
              <a:t>Stateless</a:t>
            </a:r>
            <a:endParaRPr lang="nl-NL"/>
          </a:p>
          <a:p>
            <a:pPr lvl="1"/>
            <a:r>
              <a:rPr lang="nl-NL"/>
              <a:t>Veranderlijk</a:t>
            </a:r>
          </a:p>
          <a:p>
            <a:pPr lvl="1"/>
            <a:r>
              <a:rPr lang="nl-NL"/>
              <a:t>Meerdere keren aanpassen</a:t>
            </a:r>
          </a:p>
          <a:p>
            <a:pPr lvl="1"/>
            <a:r>
              <a:rPr lang="nl-NL" err="1"/>
              <a:t>Vb</a:t>
            </a:r>
            <a:r>
              <a:rPr lang="nl-NL"/>
              <a:t>: </a:t>
            </a:r>
            <a:r>
              <a:rPr lang="nl-NL" err="1"/>
              <a:t>Checkbox</a:t>
            </a:r>
            <a:r>
              <a:rPr lang="nl-NL"/>
              <a:t>, Radio, </a:t>
            </a:r>
            <a:r>
              <a:rPr lang="nl-NL" err="1"/>
              <a:t>Textfield</a:t>
            </a:r>
            <a:endParaRPr lang="nl-BE"/>
          </a:p>
        </p:txBody>
      </p:sp>
      <p:sp>
        <p:nvSpPr>
          <p:cNvPr id="4" name="Tekstvak 3">
            <a:extLst>
              <a:ext uri="{FF2B5EF4-FFF2-40B4-BE49-F238E27FC236}">
                <a16:creationId xmlns:a16="http://schemas.microsoft.com/office/drawing/2014/main" id="{90257360-13CB-4B5A-82FB-B56743DBAE3F}"/>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b="1">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933524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BDFD6B-C7EB-4581-AADA-0C32E64E65F5}"/>
              </a:ext>
            </a:extLst>
          </p:cNvPr>
          <p:cNvSpPr>
            <a:spLocks noGrp="1"/>
          </p:cNvSpPr>
          <p:nvPr>
            <p:ph type="title"/>
          </p:nvPr>
        </p:nvSpPr>
        <p:spPr/>
        <p:txBody>
          <a:bodyPr/>
          <a:lstStyle/>
          <a:p>
            <a:r>
              <a:rPr lang="nl-BE"/>
              <a:t>Sprint 0: Widgets: Futurebuilder</a:t>
            </a:r>
          </a:p>
        </p:txBody>
      </p:sp>
      <p:sp>
        <p:nvSpPr>
          <p:cNvPr id="3" name="Tijdelijke aanduiding voor inhoud 2">
            <a:extLst>
              <a:ext uri="{FF2B5EF4-FFF2-40B4-BE49-F238E27FC236}">
                <a16:creationId xmlns:a16="http://schemas.microsoft.com/office/drawing/2014/main" id="{2E0BF405-B8FE-4756-9B87-E87D09C4D43E}"/>
              </a:ext>
            </a:extLst>
          </p:cNvPr>
          <p:cNvSpPr>
            <a:spLocks noGrp="1"/>
          </p:cNvSpPr>
          <p:nvPr>
            <p:ph idx="1"/>
          </p:nvPr>
        </p:nvSpPr>
        <p:spPr/>
        <p:txBody>
          <a:bodyPr/>
          <a:lstStyle/>
          <a:p>
            <a:r>
              <a:rPr lang="nl-BE"/>
              <a:t>Data inladen</a:t>
            </a:r>
          </a:p>
          <a:p>
            <a:r>
              <a:rPr lang="nl-BE"/>
              <a:t>Zichzelf opbouwen</a:t>
            </a:r>
          </a:p>
          <a:p>
            <a:pPr lvl="1"/>
            <a:r>
              <a:rPr lang="nl-BE"/>
              <a:t>Geprogrammeerde opmaak</a:t>
            </a:r>
          </a:p>
          <a:p>
            <a:r>
              <a:rPr lang="nl-NL"/>
              <a:t>CircularProgressIndicator</a:t>
            </a:r>
          </a:p>
          <a:p>
            <a:pPr lvl="1"/>
            <a:r>
              <a:rPr lang="nl-NL"/>
              <a:t>Laad icoon</a:t>
            </a:r>
          </a:p>
          <a:p>
            <a:r>
              <a:rPr lang="nl-NL" err="1"/>
              <a:t>Async</a:t>
            </a:r>
            <a:r>
              <a:rPr lang="nl-NL"/>
              <a:t> opbouwen</a:t>
            </a:r>
            <a:endParaRPr lang="nl-BE"/>
          </a:p>
          <a:p>
            <a:endParaRPr lang="nl-BE"/>
          </a:p>
        </p:txBody>
      </p:sp>
      <p:sp>
        <p:nvSpPr>
          <p:cNvPr id="4" name="Tekstvak 3">
            <a:extLst>
              <a:ext uri="{FF2B5EF4-FFF2-40B4-BE49-F238E27FC236}">
                <a16:creationId xmlns:a16="http://schemas.microsoft.com/office/drawing/2014/main" id="{90257360-13CB-4B5A-82FB-B56743DBAE3F}"/>
              </a:ext>
            </a:extLst>
          </p:cNvPr>
          <p:cNvSpPr txBox="1"/>
          <p:nvPr/>
        </p:nvSpPr>
        <p:spPr>
          <a:xfrm>
            <a:off x="113122" y="1825624"/>
            <a:ext cx="1489435" cy="3046988"/>
          </a:xfrm>
          <a:prstGeom prst="rect">
            <a:avLst/>
          </a:prstGeom>
          <a:noFill/>
        </p:spPr>
        <p:txBody>
          <a:bodyPr wrap="square" rtlCol="0">
            <a:spAutoFit/>
          </a:bodyPr>
          <a:lstStyle/>
          <a:p>
            <a:r>
              <a:rPr lang="nl-BE" sz="2400" b="1">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4213418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BDFD6B-C7EB-4581-AADA-0C32E64E65F5}"/>
              </a:ext>
            </a:extLst>
          </p:cNvPr>
          <p:cNvSpPr>
            <a:spLocks noGrp="1"/>
          </p:cNvSpPr>
          <p:nvPr>
            <p:ph type="title"/>
          </p:nvPr>
        </p:nvSpPr>
        <p:spPr/>
        <p:txBody>
          <a:bodyPr/>
          <a:lstStyle/>
          <a:p>
            <a:r>
              <a:rPr lang="nl-BE"/>
              <a:t>Sprint 0: Widgets: Dependencies</a:t>
            </a:r>
          </a:p>
        </p:txBody>
      </p:sp>
      <p:sp>
        <p:nvSpPr>
          <p:cNvPr id="3" name="Tijdelijke aanduiding voor inhoud 2">
            <a:extLst>
              <a:ext uri="{FF2B5EF4-FFF2-40B4-BE49-F238E27FC236}">
                <a16:creationId xmlns:a16="http://schemas.microsoft.com/office/drawing/2014/main" id="{2E0BF405-B8FE-4756-9B87-E87D09C4D43E}"/>
              </a:ext>
            </a:extLst>
          </p:cNvPr>
          <p:cNvSpPr>
            <a:spLocks noGrp="1"/>
          </p:cNvSpPr>
          <p:nvPr>
            <p:ph idx="1"/>
          </p:nvPr>
        </p:nvSpPr>
        <p:spPr/>
        <p:txBody>
          <a:bodyPr/>
          <a:lstStyle/>
          <a:p>
            <a:r>
              <a:rPr lang="nl-BE"/>
              <a:t>Packages van andere ontwikkelaars</a:t>
            </a:r>
          </a:p>
          <a:p>
            <a:r>
              <a:rPr lang="nl-BE"/>
              <a:t>Pub.dev</a:t>
            </a:r>
          </a:p>
          <a:p>
            <a:r>
              <a:rPr lang="nl-BE"/>
              <a:t>Commando’s</a:t>
            </a:r>
          </a:p>
          <a:p>
            <a:pPr lvl="1"/>
            <a:r>
              <a:rPr lang="nl-BE"/>
              <a:t>Packages get</a:t>
            </a:r>
          </a:p>
          <a:p>
            <a:pPr lvl="1"/>
            <a:r>
              <a:rPr lang="nl-BE"/>
              <a:t>Flutter pub get</a:t>
            </a:r>
          </a:p>
          <a:p>
            <a:r>
              <a:rPr lang="nl-BE"/>
              <a:t>Pubspec.yaml</a:t>
            </a:r>
          </a:p>
          <a:p>
            <a:pPr lvl="1"/>
            <a:r>
              <a:rPr lang="nl-BE"/>
              <a:t>Packages upgrade</a:t>
            </a:r>
          </a:p>
        </p:txBody>
      </p:sp>
      <p:sp>
        <p:nvSpPr>
          <p:cNvPr id="4" name="Tekstvak 3">
            <a:extLst>
              <a:ext uri="{FF2B5EF4-FFF2-40B4-BE49-F238E27FC236}">
                <a16:creationId xmlns:a16="http://schemas.microsoft.com/office/drawing/2014/main" id="{90257360-13CB-4B5A-82FB-B56743DBAE3F}"/>
              </a:ext>
            </a:extLst>
          </p:cNvPr>
          <p:cNvSpPr txBox="1"/>
          <p:nvPr/>
        </p:nvSpPr>
        <p:spPr>
          <a:xfrm>
            <a:off x="113122" y="1825624"/>
            <a:ext cx="1489435" cy="3046988"/>
          </a:xfrm>
          <a:prstGeom prst="rect">
            <a:avLst/>
          </a:prstGeom>
          <a:noFill/>
        </p:spPr>
        <p:txBody>
          <a:bodyPr wrap="square" rtlCol="0">
            <a:spAutoFit/>
          </a:bodyPr>
          <a:lstStyle/>
          <a:p>
            <a:r>
              <a:rPr lang="nl-BE" sz="2400" b="1">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2774706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BDFD6B-C7EB-4581-AADA-0C32E64E65F5}"/>
              </a:ext>
            </a:extLst>
          </p:cNvPr>
          <p:cNvSpPr>
            <a:spLocks noGrp="1"/>
          </p:cNvSpPr>
          <p:nvPr>
            <p:ph type="title"/>
          </p:nvPr>
        </p:nvSpPr>
        <p:spPr/>
        <p:txBody>
          <a:bodyPr/>
          <a:lstStyle/>
          <a:p>
            <a:r>
              <a:rPr lang="nl-BE"/>
              <a:t>Sprint 0: MVVM</a:t>
            </a:r>
          </a:p>
        </p:txBody>
      </p:sp>
      <p:sp>
        <p:nvSpPr>
          <p:cNvPr id="3" name="Tijdelijke aanduiding voor inhoud 2">
            <a:extLst>
              <a:ext uri="{FF2B5EF4-FFF2-40B4-BE49-F238E27FC236}">
                <a16:creationId xmlns:a16="http://schemas.microsoft.com/office/drawing/2014/main" id="{2E0BF405-B8FE-4756-9B87-E87D09C4D43E}"/>
              </a:ext>
            </a:extLst>
          </p:cNvPr>
          <p:cNvSpPr>
            <a:spLocks noGrp="1"/>
          </p:cNvSpPr>
          <p:nvPr>
            <p:ph idx="1"/>
          </p:nvPr>
        </p:nvSpPr>
        <p:spPr/>
        <p:txBody>
          <a:bodyPr/>
          <a:lstStyle/>
          <a:p>
            <a:r>
              <a:rPr lang="nl-BE"/>
              <a:t>Model – View – ViewModel</a:t>
            </a:r>
          </a:p>
          <a:p>
            <a:r>
              <a:rPr lang="nl-BE"/>
              <a:t>Structuur</a:t>
            </a:r>
          </a:p>
          <a:p>
            <a:r>
              <a:rPr lang="nl-BE"/>
              <a:t>Grafisch aspect scheiden</a:t>
            </a:r>
          </a:p>
          <a:p>
            <a:pPr lvl="1"/>
            <a:r>
              <a:rPr lang="nl-BE"/>
              <a:t>View = “Template”</a:t>
            </a:r>
          </a:p>
          <a:p>
            <a:r>
              <a:rPr lang="nl-BE"/>
              <a:t>Zelf geschreven (Sibert &amp; Daan)</a:t>
            </a:r>
          </a:p>
          <a:p>
            <a:r>
              <a:rPr lang="nl-BE"/>
              <a:t>Duidelijke afspraken</a:t>
            </a:r>
          </a:p>
        </p:txBody>
      </p:sp>
      <p:sp>
        <p:nvSpPr>
          <p:cNvPr id="4" name="Tekstvak 3">
            <a:extLst>
              <a:ext uri="{FF2B5EF4-FFF2-40B4-BE49-F238E27FC236}">
                <a16:creationId xmlns:a16="http://schemas.microsoft.com/office/drawing/2014/main" id="{90257360-13CB-4B5A-82FB-B56743DBAE3F}"/>
              </a:ext>
            </a:extLst>
          </p:cNvPr>
          <p:cNvSpPr txBox="1"/>
          <p:nvPr/>
        </p:nvSpPr>
        <p:spPr>
          <a:xfrm>
            <a:off x="113122" y="1825624"/>
            <a:ext cx="1489435" cy="3046988"/>
          </a:xfrm>
          <a:prstGeom prst="rect">
            <a:avLst/>
          </a:prstGeom>
          <a:noFill/>
        </p:spPr>
        <p:txBody>
          <a:bodyPr wrap="square" rtlCol="0">
            <a:spAutoFit/>
          </a:bodyPr>
          <a:lstStyle/>
          <a:p>
            <a:r>
              <a:rPr lang="nl-BE" sz="2400" b="1">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370893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42DD12-BAF1-4188-A908-680557BC5318}"/>
              </a:ext>
            </a:extLst>
          </p:cNvPr>
          <p:cNvSpPr>
            <a:spLocks noGrp="1"/>
          </p:cNvSpPr>
          <p:nvPr>
            <p:ph type="title"/>
          </p:nvPr>
        </p:nvSpPr>
        <p:spPr/>
        <p:txBody>
          <a:bodyPr/>
          <a:lstStyle/>
          <a:p>
            <a:r>
              <a:rPr lang="nl-BE"/>
              <a:t>Sprint 0</a:t>
            </a:r>
          </a:p>
        </p:txBody>
      </p:sp>
      <p:sp>
        <p:nvSpPr>
          <p:cNvPr id="3" name="Tijdelijke aanduiding voor inhoud 2">
            <a:extLst>
              <a:ext uri="{FF2B5EF4-FFF2-40B4-BE49-F238E27FC236}">
                <a16:creationId xmlns:a16="http://schemas.microsoft.com/office/drawing/2014/main" id="{1A8106A1-B04D-455C-B069-EB1B2477005C}"/>
              </a:ext>
            </a:extLst>
          </p:cNvPr>
          <p:cNvSpPr>
            <a:spLocks noGrp="1"/>
          </p:cNvSpPr>
          <p:nvPr>
            <p:ph idx="1"/>
          </p:nvPr>
        </p:nvSpPr>
        <p:spPr/>
        <p:txBody>
          <a:bodyPr/>
          <a:lstStyle/>
          <a:p>
            <a:r>
              <a:rPr lang="nl-BE"/>
              <a:t>Flutter &amp; Dart &amp; MVVM</a:t>
            </a:r>
          </a:p>
          <a:p>
            <a:r>
              <a:rPr lang="nl-BE"/>
              <a:t>MVVM</a:t>
            </a:r>
          </a:p>
          <a:p>
            <a:r>
              <a:rPr lang="nl-BE" b="1"/>
              <a:t>GitHub</a:t>
            </a:r>
          </a:p>
          <a:p>
            <a:r>
              <a:rPr lang="nl-BE" err="1"/>
              <a:t>SQFLite</a:t>
            </a:r>
            <a:endParaRPr lang="nl-BE"/>
          </a:p>
          <a:p>
            <a:r>
              <a:rPr lang="nl-BE" err="1"/>
              <a:t>GraphQL</a:t>
            </a:r>
            <a:endParaRPr lang="nl-BE"/>
          </a:p>
        </p:txBody>
      </p:sp>
      <p:sp>
        <p:nvSpPr>
          <p:cNvPr id="4" name="Tekstvak 3">
            <a:extLst>
              <a:ext uri="{FF2B5EF4-FFF2-40B4-BE49-F238E27FC236}">
                <a16:creationId xmlns:a16="http://schemas.microsoft.com/office/drawing/2014/main" id="{FBA7DFAA-D792-4859-9936-D6BB1EAF98B8}"/>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b="1">
                <a:solidFill>
                  <a:srgbClr val="002060"/>
                </a:solidFill>
              </a:rPr>
              <a:t>Stijn</a:t>
            </a:r>
          </a:p>
          <a:p>
            <a:r>
              <a:rPr lang="nl-BE" sz="2400">
                <a:solidFill>
                  <a:srgbClr val="002060"/>
                </a:solidFill>
              </a:rPr>
              <a:t>Koen</a:t>
            </a:r>
          </a:p>
          <a:p>
            <a:r>
              <a:rPr lang="nl-BE" sz="2400" b="1">
                <a:solidFill>
                  <a:srgbClr val="002060"/>
                </a:solidFill>
              </a:rPr>
              <a:t>Nino</a:t>
            </a:r>
          </a:p>
        </p:txBody>
      </p:sp>
    </p:spTree>
    <p:extLst>
      <p:ext uri="{BB962C8B-B14F-4D97-AF65-F5344CB8AC3E}">
        <p14:creationId xmlns:p14="http://schemas.microsoft.com/office/powerpoint/2010/main" val="3214429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6510A7-4967-4523-8581-D9873BCCCB33}"/>
              </a:ext>
            </a:extLst>
          </p:cNvPr>
          <p:cNvSpPr>
            <a:spLocks noGrp="1"/>
          </p:cNvSpPr>
          <p:nvPr>
            <p:ph type="title"/>
          </p:nvPr>
        </p:nvSpPr>
        <p:spPr/>
        <p:txBody>
          <a:bodyPr/>
          <a:lstStyle/>
          <a:p>
            <a:r>
              <a:rPr lang="nl-BE"/>
              <a:t>Sprint 0: GitHub</a:t>
            </a:r>
          </a:p>
        </p:txBody>
      </p:sp>
      <p:sp>
        <p:nvSpPr>
          <p:cNvPr id="3" name="Tijdelijke aanduiding voor inhoud 2">
            <a:extLst>
              <a:ext uri="{FF2B5EF4-FFF2-40B4-BE49-F238E27FC236}">
                <a16:creationId xmlns:a16="http://schemas.microsoft.com/office/drawing/2014/main" id="{1CC09780-C789-426A-BED1-05B1A076C33B}"/>
              </a:ext>
            </a:extLst>
          </p:cNvPr>
          <p:cNvSpPr>
            <a:spLocks noGrp="1"/>
          </p:cNvSpPr>
          <p:nvPr>
            <p:ph idx="1"/>
          </p:nvPr>
        </p:nvSpPr>
        <p:spPr/>
        <p:txBody>
          <a:bodyPr/>
          <a:lstStyle/>
          <a:p>
            <a:r>
              <a:rPr lang="nl-BE"/>
              <a:t>Git en </a:t>
            </a:r>
            <a:r>
              <a:rPr lang="nl-BE" err="1"/>
              <a:t>Github</a:t>
            </a:r>
            <a:endParaRPr lang="nl-BE"/>
          </a:p>
          <a:p>
            <a:r>
              <a:rPr lang="nl-BE" err="1"/>
              <a:t>Repositories</a:t>
            </a:r>
            <a:endParaRPr lang="nl-BE"/>
          </a:p>
          <a:p>
            <a:r>
              <a:rPr lang="nl-BE"/>
              <a:t>Van start gaan.</a:t>
            </a:r>
          </a:p>
          <a:p>
            <a:pPr lvl="1"/>
            <a:r>
              <a:rPr lang="nl-BE" err="1"/>
              <a:t>Repository</a:t>
            </a:r>
            <a:r>
              <a:rPr lang="nl-BE"/>
              <a:t> aanmaken (git </a:t>
            </a:r>
            <a:r>
              <a:rPr lang="nl-BE" err="1"/>
              <a:t>init</a:t>
            </a:r>
            <a:r>
              <a:rPr lang="nl-BE"/>
              <a:t>)</a:t>
            </a:r>
          </a:p>
          <a:p>
            <a:pPr lvl="1"/>
            <a:r>
              <a:rPr lang="nl-BE" err="1"/>
              <a:t>Repository</a:t>
            </a:r>
            <a:r>
              <a:rPr lang="nl-BE"/>
              <a:t> klonen (git </a:t>
            </a:r>
            <a:r>
              <a:rPr lang="nl-BE" err="1"/>
              <a:t>clone</a:t>
            </a:r>
            <a:r>
              <a:rPr lang="nl-BE"/>
              <a:t> …)</a:t>
            </a:r>
          </a:p>
          <a:p>
            <a:r>
              <a:rPr lang="nl-BE"/>
              <a:t>Git basis:</a:t>
            </a:r>
          </a:p>
          <a:p>
            <a:pPr lvl="1"/>
            <a:r>
              <a:rPr lang="nl-BE" err="1"/>
              <a:t>Add</a:t>
            </a:r>
            <a:r>
              <a:rPr lang="nl-BE"/>
              <a:t> (git </a:t>
            </a:r>
            <a:r>
              <a:rPr lang="nl-BE" err="1"/>
              <a:t>add</a:t>
            </a:r>
            <a:r>
              <a:rPr lang="nl-BE"/>
              <a:t> …)</a:t>
            </a:r>
          </a:p>
          <a:p>
            <a:pPr lvl="1"/>
            <a:r>
              <a:rPr lang="nl-BE" err="1"/>
              <a:t>Commit</a:t>
            </a:r>
            <a:r>
              <a:rPr lang="nl-BE"/>
              <a:t> (git </a:t>
            </a:r>
            <a:r>
              <a:rPr lang="nl-BE" err="1"/>
              <a:t>commit</a:t>
            </a:r>
            <a:r>
              <a:rPr lang="nl-BE"/>
              <a:t> –m “boodschap)</a:t>
            </a:r>
          </a:p>
          <a:p>
            <a:pPr lvl="1"/>
            <a:r>
              <a:rPr lang="nl-BE"/>
              <a:t>Pull (git pull)</a:t>
            </a:r>
          </a:p>
          <a:p>
            <a:pPr lvl="1"/>
            <a:r>
              <a:rPr lang="nl-BE"/>
              <a:t>Push (git push)</a:t>
            </a:r>
          </a:p>
        </p:txBody>
      </p:sp>
      <p:sp>
        <p:nvSpPr>
          <p:cNvPr id="4" name="Tekstvak 3">
            <a:extLst>
              <a:ext uri="{FF2B5EF4-FFF2-40B4-BE49-F238E27FC236}">
                <a16:creationId xmlns:a16="http://schemas.microsoft.com/office/drawing/2014/main" id="{9C8A7283-DAF2-4349-9304-759D78E15B5D}"/>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b="1">
                <a:solidFill>
                  <a:srgbClr val="002060"/>
                </a:solidFill>
              </a:rPr>
              <a:t>Stijn</a:t>
            </a:r>
          </a:p>
          <a:p>
            <a:r>
              <a:rPr lang="nl-BE" sz="2400">
                <a:solidFill>
                  <a:srgbClr val="002060"/>
                </a:solidFill>
              </a:rPr>
              <a:t>Koen</a:t>
            </a:r>
          </a:p>
          <a:p>
            <a:r>
              <a:rPr lang="nl-BE" sz="2400" b="1">
                <a:solidFill>
                  <a:srgbClr val="002060"/>
                </a:solidFill>
              </a:rPr>
              <a:t>Nino</a:t>
            </a:r>
          </a:p>
        </p:txBody>
      </p:sp>
    </p:spTree>
    <p:extLst>
      <p:ext uri="{BB962C8B-B14F-4D97-AF65-F5344CB8AC3E}">
        <p14:creationId xmlns:p14="http://schemas.microsoft.com/office/powerpoint/2010/main" val="354696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00B5CF-891F-4694-B3C0-56E1669EE458}"/>
              </a:ext>
            </a:extLst>
          </p:cNvPr>
          <p:cNvSpPr>
            <a:spLocks noGrp="1"/>
          </p:cNvSpPr>
          <p:nvPr>
            <p:ph type="title"/>
          </p:nvPr>
        </p:nvSpPr>
        <p:spPr/>
        <p:txBody>
          <a:bodyPr/>
          <a:lstStyle/>
          <a:p>
            <a:r>
              <a:rPr lang="nl-BE"/>
              <a:t>Inhoudsopgave</a:t>
            </a:r>
          </a:p>
        </p:txBody>
      </p:sp>
      <p:sp>
        <p:nvSpPr>
          <p:cNvPr id="3" name="Tijdelijke aanduiding voor inhoud 2">
            <a:extLst>
              <a:ext uri="{FF2B5EF4-FFF2-40B4-BE49-F238E27FC236}">
                <a16:creationId xmlns:a16="http://schemas.microsoft.com/office/drawing/2014/main" id="{885427C4-E059-445A-AFD6-AE5AF5DA1394}"/>
              </a:ext>
            </a:extLst>
          </p:cNvPr>
          <p:cNvSpPr>
            <a:spLocks noGrp="1"/>
          </p:cNvSpPr>
          <p:nvPr>
            <p:ph idx="1"/>
          </p:nvPr>
        </p:nvSpPr>
        <p:spPr>
          <a:xfrm>
            <a:off x="1876778" y="1571100"/>
            <a:ext cx="9948333" cy="4750153"/>
          </a:xfrm>
        </p:spPr>
        <p:txBody>
          <a:bodyPr/>
          <a:lstStyle/>
          <a:p>
            <a:r>
              <a:rPr lang="nl-BE" b="1"/>
              <a:t>Agile</a:t>
            </a:r>
          </a:p>
          <a:p>
            <a:r>
              <a:rPr lang="nl-BE"/>
              <a:t>Projectomschrijving</a:t>
            </a:r>
          </a:p>
          <a:p>
            <a:r>
              <a:rPr lang="nl-BE"/>
              <a:t>Demo</a:t>
            </a:r>
          </a:p>
          <a:p>
            <a:r>
              <a:rPr lang="nl-BE"/>
              <a:t>Sprint 0</a:t>
            </a:r>
          </a:p>
          <a:p>
            <a:r>
              <a:rPr lang="nl-BE"/>
              <a:t>Sprint 1</a:t>
            </a:r>
          </a:p>
          <a:p>
            <a:r>
              <a:rPr lang="nl-BE"/>
              <a:t>Sprint 2</a:t>
            </a:r>
          </a:p>
          <a:p>
            <a:r>
              <a:rPr lang="nl-BE"/>
              <a:t>Sprint 3</a:t>
            </a:r>
          </a:p>
          <a:p>
            <a:r>
              <a:rPr lang="nl-BE"/>
              <a:t>Sprint 4</a:t>
            </a:r>
          </a:p>
          <a:p>
            <a:r>
              <a:rPr lang="nl-BE"/>
              <a:t>Sprint 5</a:t>
            </a:r>
          </a:p>
          <a:p>
            <a:r>
              <a:rPr lang="nl-BE"/>
              <a:t>Besluit</a:t>
            </a:r>
          </a:p>
        </p:txBody>
      </p:sp>
      <p:sp>
        <p:nvSpPr>
          <p:cNvPr id="4" name="Tekstvak 3">
            <a:extLst>
              <a:ext uri="{FF2B5EF4-FFF2-40B4-BE49-F238E27FC236}">
                <a16:creationId xmlns:a16="http://schemas.microsoft.com/office/drawing/2014/main" id="{19ABFB9B-B35D-4890-84CC-BCABC79CBF7C}"/>
              </a:ext>
            </a:extLst>
          </p:cNvPr>
          <p:cNvSpPr txBox="1"/>
          <p:nvPr/>
        </p:nvSpPr>
        <p:spPr>
          <a:xfrm>
            <a:off x="113122" y="1825624"/>
            <a:ext cx="1489435" cy="3046988"/>
          </a:xfrm>
          <a:prstGeom prst="rect">
            <a:avLst/>
          </a:prstGeom>
          <a:noFill/>
        </p:spPr>
        <p:txBody>
          <a:bodyPr wrap="square" rtlCol="0">
            <a:spAutoFit/>
          </a:bodyPr>
          <a:lstStyle/>
          <a:p>
            <a:r>
              <a:rPr lang="nl-BE" sz="2400" b="1">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697924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C59F5D-0CB7-4144-81A4-6E44B29A36FD}"/>
              </a:ext>
            </a:extLst>
          </p:cNvPr>
          <p:cNvSpPr>
            <a:spLocks noGrp="1"/>
          </p:cNvSpPr>
          <p:nvPr>
            <p:ph type="title"/>
          </p:nvPr>
        </p:nvSpPr>
        <p:spPr/>
        <p:txBody>
          <a:bodyPr/>
          <a:lstStyle/>
          <a:p>
            <a:r>
              <a:rPr lang="nl-BE"/>
              <a:t>Sprint 0: </a:t>
            </a:r>
            <a:r>
              <a:rPr lang="nl-BE" err="1"/>
              <a:t>Github</a:t>
            </a:r>
            <a:endParaRPr lang="nl-NL"/>
          </a:p>
        </p:txBody>
      </p:sp>
      <p:sp>
        <p:nvSpPr>
          <p:cNvPr id="3" name="Tijdelijke aanduiding voor inhoud 2">
            <a:extLst>
              <a:ext uri="{FF2B5EF4-FFF2-40B4-BE49-F238E27FC236}">
                <a16:creationId xmlns:a16="http://schemas.microsoft.com/office/drawing/2014/main" id="{A81B704D-18C3-4178-A986-A72F59322C60}"/>
              </a:ext>
            </a:extLst>
          </p:cNvPr>
          <p:cNvSpPr>
            <a:spLocks noGrp="1"/>
          </p:cNvSpPr>
          <p:nvPr>
            <p:ph idx="1"/>
          </p:nvPr>
        </p:nvSpPr>
        <p:spPr/>
        <p:txBody>
          <a:bodyPr/>
          <a:lstStyle/>
          <a:p>
            <a:r>
              <a:rPr lang="nl-BE" err="1"/>
              <a:t>Merge</a:t>
            </a:r>
            <a:r>
              <a:rPr lang="nl-BE"/>
              <a:t> conflict</a:t>
            </a:r>
          </a:p>
          <a:p>
            <a:r>
              <a:rPr lang="nl-BE" err="1"/>
              <a:t>Gitbash</a:t>
            </a:r>
            <a:r>
              <a:rPr lang="nl-BE"/>
              <a:t> specifiek:</a:t>
            </a:r>
          </a:p>
          <a:p>
            <a:pPr lvl="1"/>
            <a:r>
              <a:rPr lang="nl-BE"/>
              <a:t>git status</a:t>
            </a:r>
          </a:p>
          <a:p>
            <a:pPr lvl="1"/>
            <a:r>
              <a:rPr lang="nl-BE"/>
              <a:t>git </a:t>
            </a:r>
            <a:r>
              <a:rPr lang="nl-BE" err="1"/>
              <a:t>reflog</a:t>
            </a:r>
            <a:r>
              <a:rPr lang="nl-BE"/>
              <a:t> &amp; git log</a:t>
            </a:r>
          </a:p>
          <a:p>
            <a:pPr lvl="1"/>
            <a:r>
              <a:rPr lang="nl-NL"/>
              <a:t>git reset</a:t>
            </a:r>
          </a:p>
          <a:p>
            <a:pPr lvl="1"/>
            <a:r>
              <a:rPr lang="nl-NL"/>
              <a:t>git </a:t>
            </a:r>
            <a:r>
              <a:rPr lang="nl-NL" err="1"/>
              <a:t>revert</a:t>
            </a:r>
            <a:endParaRPr lang="nl-NL"/>
          </a:p>
        </p:txBody>
      </p:sp>
    </p:spTree>
    <p:extLst>
      <p:ext uri="{BB962C8B-B14F-4D97-AF65-F5344CB8AC3E}">
        <p14:creationId xmlns:p14="http://schemas.microsoft.com/office/powerpoint/2010/main" val="346103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42DD12-BAF1-4188-A908-680557BC5318}"/>
              </a:ext>
            </a:extLst>
          </p:cNvPr>
          <p:cNvSpPr>
            <a:spLocks noGrp="1"/>
          </p:cNvSpPr>
          <p:nvPr>
            <p:ph type="title"/>
          </p:nvPr>
        </p:nvSpPr>
        <p:spPr/>
        <p:txBody>
          <a:bodyPr/>
          <a:lstStyle/>
          <a:p>
            <a:r>
              <a:rPr lang="nl-BE"/>
              <a:t>Sprint 0</a:t>
            </a:r>
          </a:p>
        </p:txBody>
      </p:sp>
      <p:sp>
        <p:nvSpPr>
          <p:cNvPr id="3" name="Tijdelijke aanduiding voor inhoud 2">
            <a:extLst>
              <a:ext uri="{FF2B5EF4-FFF2-40B4-BE49-F238E27FC236}">
                <a16:creationId xmlns:a16="http://schemas.microsoft.com/office/drawing/2014/main" id="{1A8106A1-B04D-455C-B069-EB1B2477005C}"/>
              </a:ext>
            </a:extLst>
          </p:cNvPr>
          <p:cNvSpPr>
            <a:spLocks noGrp="1"/>
          </p:cNvSpPr>
          <p:nvPr>
            <p:ph idx="1"/>
          </p:nvPr>
        </p:nvSpPr>
        <p:spPr/>
        <p:txBody>
          <a:bodyPr/>
          <a:lstStyle/>
          <a:p>
            <a:r>
              <a:rPr lang="nl-BE"/>
              <a:t>Flutter &amp; Dart &amp; MVVM</a:t>
            </a:r>
          </a:p>
          <a:p>
            <a:r>
              <a:rPr lang="nl-BE"/>
              <a:t>MVVM</a:t>
            </a:r>
          </a:p>
          <a:p>
            <a:r>
              <a:rPr lang="nl-BE"/>
              <a:t>GitHub</a:t>
            </a:r>
          </a:p>
          <a:p>
            <a:r>
              <a:rPr lang="nl-BE" b="1" err="1"/>
              <a:t>SQFLite</a:t>
            </a:r>
            <a:endParaRPr lang="nl-BE" b="1"/>
          </a:p>
          <a:p>
            <a:r>
              <a:rPr lang="nl-BE" err="1"/>
              <a:t>GraphQL</a:t>
            </a:r>
            <a:endParaRPr lang="nl-BE"/>
          </a:p>
        </p:txBody>
      </p:sp>
      <p:sp>
        <p:nvSpPr>
          <p:cNvPr id="4" name="Tekstvak 3">
            <a:extLst>
              <a:ext uri="{FF2B5EF4-FFF2-40B4-BE49-F238E27FC236}">
                <a16:creationId xmlns:a16="http://schemas.microsoft.com/office/drawing/2014/main" id="{FBA7DFAA-D792-4859-9936-D6BB1EAF98B8}"/>
              </a:ext>
            </a:extLst>
          </p:cNvPr>
          <p:cNvSpPr txBox="1"/>
          <p:nvPr/>
        </p:nvSpPr>
        <p:spPr>
          <a:xfrm>
            <a:off x="113122" y="1825624"/>
            <a:ext cx="15736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b="1">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4232148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1A88EF-55DD-4F01-A169-E153AB5E2884}"/>
              </a:ext>
            </a:extLst>
          </p:cNvPr>
          <p:cNvSpPr>
            <a:spLocks noGrp="1"/>
          </p:cNvSpPr>
          <p:nvPr>
            <p:ph type="title"/>
          </p:nvPr>
        </p:nvSpPr>
        <p:spPr/>
        <p:txBody>
          <a:bodyPr/>
          <a:lstStyle/>
          <a:p>
            <a:r>
              <a:rPr lang="nl-BE"/>
              <a:t>Sprint 0: SQFLite</a:t>
            </a:r>
          </a:p>
        </p:txBody>
      </p:sp>
      <p:sp>
        <p:nvSpPr>
          <p:cNvPr id="3" name="Tijdelijke aanduiding voor inhoud 2">
            <a:extLst>
              <a:ext uri="{FF2B5EF4-FFF2-40B4-BE49-F238E27FC236}">
                <a16:creationId xmlns:a16="http://schemas.microsoft.com/office/drawing/2014/main" id="{DA31A135-085C-4765-9F83-19859607E03B}"/>
              </a:ext>
            </a:extLst>
          </p:cNvPr>
          <p:cNvSpPr>
            <a:spLocks noGrp="1"/>
          </p:cNvSpPr>
          <p:nvPr>
            <p:ph idx="1"/>
          </p:nvPr>
        </p:nvSpPr>
        <p:spPr/>
        <p:txBody>
          <a:bodyPr/>
          <a:lstStyle/>
          <a:p>
            <a:r>
              <a:rPr lang="nl-BE"/>
              <a:t>Front-end database</a:t>
            </a:r>
          </a:p>
          <a:p>
            <a:r>
              <a:rPr lang="nl-BE" err="1"/>
              <a:t>SQLite</a:t>
            </a:r>
            <a:r>
              <a:rPr lang="nl-BE"/>
              <a:t> </a:t>
            </a:r>
            <a:r>
              <a:rPr lang="nl-BE" err="1"/>
              <a:t>plugin</a:t>
            </a:r>
            <a:r>
              <a:rPr lang="nl-BE"/>
              <a:t> </a:t>
            </a:r>
          </a:p>
          <a:p>
            <a:r>
              <a:rPr lang="nl-BE"/>
              <a:t>Cross-platform</a:t>
            </a:r>
          </a:p>
          <a:p>
            <a:r>
              <a:rPr lang="nl-BE"/>
              <a:t>Meerdere databases openen</a:t>
            </a:r>
          </a:p>
          <a:p>
            <a:r>
              <a:rPr lang="nl-BE" err="1"/>
              <a:t>Models</a:t>
            </a:r>
            <a:r>
              <a:rPr lang="nl-BE"/>
              <a:t> creëren</a:t>
            </a:r>
          </a:p>
          <a:p>
            <a:r>
              <a:rPr lang="nl-BE"/>
              <a:t>Model Helpers</a:t>
            </a:r>
          </a:p>
          <a:p>
            <a:r>
              <a:rPr lang="nl-BE"/>
              <a:t>CRUD query's</a:t>
            </a:r>
          </a:p>
          <a:p>
            <a:endParaRPr lang="nl-BE"/>
          </a:p>
          <a:p>
            <a:endParaRPr lang="nl-BE"/>
          </a:p>
          <a:p>
            <a:endParaRPr lang="nl-BE"/>
          </a:p>
        </p:txBody>
      </p:sp>
      <p:sp>
        <p:nvSpPr>
          <p:cNvPr id="4" name="Tekstvak 3">
            <a:extLst>
              <a:ext uri="{FF2B5EF4-FFF2-40B4-BE49-F238E27FC236}">
                <a16:creationId xmlns:a16="http://schemas.microsoft.com/office/drawing/2014/main" id="{868D60B3-3529-4FAC-82AB-4C36442519E0}"/>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2020154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B9091-E8F3-4104-B2DA-6B957110CD1C}"/>
              </a:ext>
            </a:extLst>
          </p:cNvPr>
          <p:cNvSpPr>
            <a:spLocks noGrp="1"/>
          </p:cNvSpPr>
          <p:nvPr>
            <p:ph type="title"/>
          </p:nvPr>
        </p:nvSpPr>
        <p:spPr/>
        <p:txBody>
          <a:bodyPr/>
          <a:lstStyle/>
          <a:p>
            <a:r>
              <a:rPr lang="nl-BE"/>
              <a:t>Sprint 0: </a:t>
            </a:r>
            <a:r>
              <a:rPr lang="nl-BE" err="1"/>
              <a:t>SQFlite</a:t>
            </a:r>
            <a:r>
              <a:rPr lang="nl-BE"/>
              <a:t> gebruiken</a:t>
            </a:r>
          </a:p>
        </p:txBody>
      </p:sp>
      <p:sp>
        <p:nvSpPr>
          <p:cNvPr id="3" name="Tijdelijke aanduiding voor inhoud 2">
            <a:extLst>
              <a:ext uri="{FF2B5EF4-FFF2-40B4-BE49-F238E27FC236}">
                <a16:creationId xmlns:a16="http://schemas.microsoft.com/office/drawing/2014/main" id="{B49BCA47-9126-46F8-8265-BF0DBC0567DB}"/>
              </a:ext>
            </a:extLst>
          </p:cNvPr>
          <p:cNvSpPr>
            <a:spLocks noGrp="1"/>
          </p:cNvSpPr>
          <p:nvPr>
            <p:ph idx="1"/>
          </p:nvPr>
        </p:nvSpPr>
        <p:spPr/>
        <p:txBody>
          <a:bodyPr/>
          <a:lstStyle/>
          <a:p>
            <a:r>
              <a:rPr lang="nl-BE" err="1"/>
              <a:t>Dependency</a:t>
            </a:r>
            <a:r>
              <a:rPr lang="nl-BE"/>
              <a:t> toevoegen</a:t>
            </a:r>
          </a:p>
          <a:p>
            <a:pPr lvl="1"/>
            <a:r>
              <a:rPr lang="nl-BE" err="1"/>
              <a:t>sqlfite</a:t>
            </a:r>
            <a:r>
              <a:rPr lang="nl-BE"/>
              <a:t>: ^1.2.0</a:t>
            </a:r>
          </a:p>
          <a:p>
            <a:r>
              <a:rPr lang="nl-BE"/>
              <a:t>Library importeren</a:t>
            </a:r>
          </a:p>
          <a:p>
            <a:pPr lvl="1"/>
            <a:r>
              <a:rPr lang="nl-BE"/>
              <a:t>import ‘</a:t>
            </a:r>
            <a:r>
              <a:rPr lang="nl-BE" err="1"/>
              <a:t>package:sqflite</a:t>
            </a:r>
            <a:r>
              <a:rPr lang="nl-BE"/>
              <a:t>/</a:t>
            </a:r>
            <a:r>
              <a:rPr lang="nl-BE" err="1"/>
              <a:t>sqflite.dart</a:t>
            </a:r>
            <a:r>
              <a:rPr lang="nl-BE"/>
              <a:t>’</a:t>
            </a:r>
          </a:p>
          <a:p>
            <a:r>
              <a:rPr lang="nl-BE"/>
              <a:t>Database openen</a:t>
            </a:r>
          </a:p>
          <a:p>
            <a:pPr lvl="1"/>
            <a:r>
              <a:rPr lang="nl-BE"/>
              <a:t>var </a:t>
            </a:r>
            <a:r>
              <a:rPr lang="nl-BE" err="1"/>
              <a:t>db</a:t>
            </a:r>
            <a:r>
              <a:rPr lang="nl-BE"/>
              <a:t> = </a:t>
            </a:r>
            <a:r>
              <a:rPr lang="nl-BE" err="1"/>
              <a:t>await</a:t>
            </a:r>
            <a:r>
              <a:rPr lang="nl-BE"/>
              <a:t> </a:t>
            </a:r>
            <a:r>
              <a:rPr lang="nl-BE" err="1"/>
              <a:t>openDatabase</a:t>
            </a:r>
            <a:r>
              <a:rPr lang="nl-BE"/>
              <a:t>(‘</a:t>
            </a:r>
            <a:r>
              <a:rPr lang="nl-BE" err="1"/>
              <a:t>db</a:t>
            </a:r>
            <a:r>
              <a:rPr lang="nl-BE"/>
              <a:t>’);</a:t>
            </a:r>
          </a:p>
          <a:p>
            <a:r>
              <a:rPr lang="nl-BE"/>
              <a:t>Tabellen toevoegen</a:t>
            </a:r>
          </a:p>
          <a:p>
            <a:pPr lvl="1"/>
            <a:r>
              <a:rPr lang="en-US"/>
              <a:t>await </a:t>
            </a:r>
            <a:r>
              <a:rPr lang="en-US" err="1"/>
              <a:t>db.execute</a:t>
            </a:r>
            <a:r>
              <a:rPr lang="en-US"/>
              <a:t>('CREATE TABLE Test’);</a:t>
            </a:r>
          </a:p>
          <a:p>
            <a:endParaRPr lang="en-US"/>
          </a:p>
        </p:txBody>
      </p:sp>
      <p:sp>
        <p:nvSpPr>
          <p:cNvPr id="4" name="Tekstvak 3">
            <a:extLst>
              <a:ext uri="{FF2B5EF4-FFF2-40B4-BE49-F238E27FC236}">
                <a16:creationId xmlns:a16="http://schemas.microsoft.com/office/drawing/2014/main" id="{AA02FA78-F4AA-4972-A9D1-59D17BD9B73F}"/>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933489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FE0AF1-CFAE-4371-BBA6-FFBA5FFECB6D}"/>
              </a:ext>
            </a:extLst>
          </p:cNvPr>
          <p:cNvSpPr>
            <a:spLocks noGrp="1"/>
          </p:cNvSpPr>
          <p:nvPr>
            <p:ph type="title"/>
          </p:nvPr>
        </p:nvSpPr>
        <p:spPr/>
        <p:txBody>
          <a:bodyPr/>
          <a:lstStyle/>
          <a:p>
            <a:r>
              <a:rPr lang="nl-BE"/>
              <a:t>Sprint 0: </a:t>
            </a:r>
            <a:r>
              <a:rPr lang="nl-BE" err="1"/>
              <a:t>SQFlite</a:t>
            </a:r>
            <a:r>
              <a:rPr lang="nl-BE"/>
              <a:t> Query’s</a:t>
            </a:r>
          </a:p>
        </p:txBody>
      </p:sp>
      <p:sp>
        <p:nvSpPr>
          <p:cNvPr id="3" name="Tijdelijke aanduiding voor inhoud 2">
            <a:extLst>
              <a:ext uri="{FF2B5EF4-FFF2-40B4-BE49-F238E27FC236}">
                <a16:creationId xmlns:a16="http://schemas.microsoft.com/office/drawing/2014/main" id="{8F7B5F96-DB44-4977-A0A2-E18DFFF28EB0}"/>
              </a:ext>
            </a:extLst>
          </p:cNvPr>
          <p:cNvSpPr>
            <a:spLocks noGrp="1"/>
          </p:cNvSpPr>
          <p:nvPr>
            <p:ph idx="1"/>
          </p:nvPr>
        </p:nvSpPr>
        <p:spPr/>
        <p:txBody>
          <a:bodyPr/>
          <a:lstStyle/>
          <a:p>
            <a:r>
              <a:rPr lang="nl-BE" err="1"/>
              <a:t>Create</a:t>
            </a:r>
            <a:endParaRPr lang="nl-BE"/>
          </a:p>
          <a:p>
            <a:pPr marL="457200" lvl="1" indent="0">
              <a:buNone/>
            </a:pPr>
            <a:endParaRPr lang="nl-BE"/>
          </a:p>
          <a:p>
            <a:r>
              <a:rPr lang="nl-BE"/>
              <a:t>Read</a:t>
            </a:r>
          </a:p>
          <a:p>
            <a:pPr marL="457200" lvl="1" indent="0">
              <a:buNone/>
            </a:pPr>
            <a:endParaRPr lang="nl-BE"/>
          </a:p>
          <a:p>
            <a:r>
              <a:rPr lang="nl-BE"/>
              <a:t>Update</a:t>
            </a:r>
          </a:p>
          <a:p>
            <a:pPr marL="457200" lvl="1" indent="0">
              <a:buNone/>
            </a:pPr>
            <a:endParaRPr lang="nl-BE"/>
          </a:p>
          <a:p>
            <a:r>
              <a:rPr lang="nl-BE"/>
              <a:t>Read</a:t>
            </a:r>
          </a:p>
          <a:p>
            <a:pPr marL="457200" lvl="1" indent="0">
              <a:buNone/>
            </a:pPr>
            <a:endParaRPr lang="nl-BE"/>
          </a:p>
        </p:txBody>
      </p:sp>
      <p:sp>
        <p:nvSpPr>
          <p:cNvPr id="5" name="Tekstvak 4">
            <a:extLst>
              <a:ext uri="{FF2B5EF4-FFF2-40B4-BE49-F238E27FC236}">
                <a16:creationId xmlns:a16="http://schemas.microsoft.com/office/drawing/2014/main" id="{D6497640-9DBB-488D-85CA-B2DF22268C04}"/>
              </a:ext>
            </a:extLst>
          </p:cNvPr>
          <p:cNvSpPr txBox="1"/>
          <p:nvPr/>
        </p:nvSpPr>
        <p:spPr>
          <a:xfrm>
            <a:off x="113122" y="1825624"/>
            <a:ext cx="1583703"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b="1">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pic>
        <p:nvPicPr>
          <p:cNvPr id="6" name="Afbeelding 5">
            <a:extLst>
              <a:ext uri="{FF2B5EF4-FFF2-40B4-BE49-F238E27FC236}">
                <a16:creationId xmlns:a16="http://schemas.microsoft.com/office/drawing/2014/main" id="{60D637CA-7B0B-405C-9DDE-E369459BEA25}"/>
              </a:ext>
            </a:extLst>
          </p:cNvPr>
          <p:cNvPicPr/>
          <p:nvPr/>
        </p:nvPicPr>
        <p:blipFill>
          <a:blip r:embed="rId2">
            <a:extLst>
              <a:ext uri="{28A0092B-C50C-407E-A947-70E740481C1C}">
                <a14:useLocalDpi xmlns:a14="http://schemas.microsoft.com/office/drawing/2010/main" val="0"/>
              </a:ext>
            </a:extLst>
          </a:blip>
          <a:stretch>
            <a:fillRect/>
          </a:stretch>
        </p:blipFill>
        <p:spPr>
          <a:xfrm>
            <a:off x="3803767" y="1843318"/>
            <a:ext cx="6094351" cy="634548"/>
          </a:xfrm>
          <a:prstGeom prst="rect">
            <a:avLst/>
          </a:prstGeom>
        </p:spPr>
      </p:pic>
      <p:pic>
        <p:nvPicPr>
          <p:cNvPr id="7" name="Afbeelding 6">
            <a:extLst>
              <a:ext uri="{FF2B5EF4-FFF2-40B4-BE49-F238E27FC236}">
                <a16:creationId xmlns:a16="http://schemas.microsoft.com/office/drawing/2014/main" id="{21C62CBF-ABA0-40AB-B710-3076AF895F65}"/>
              </a:ext>
            </a:extLst>
          </p:cNvPr>
          <p:cNvPicPr/>
          <p:nvPr/>
        </p:nvPicPr>
        <p:blipFill>
          <a:blip r:embed="rId3">
            <a:extLst>
              <a:ext uri="{28A0092B-C50C-407E-A947-70E740481C1C}">
                <a14:useLocalDpi xmlns:a14="http://schemas.microsoft.com/office/drawing/2010/main" val="0"/>
              </a:ext>
            </a:extLst>
          </a:blip>
          <a:stretch>
            <a:fillRect/>
          </a:stretch>
        </p:blipFill>
        <p:spPr>
          <a:xfrm>
            <a:off x="3803767" y="2832175"/>
            <a:ext cx="6782534" cy="344145"/>
          </a:xfrm>
          <a:prstGeom prst="rect">
            <a:avLst/>
          </a:prstGeom>
        </p:spPr>
      </p:pic>
      <p:pic>
        <p:nvPicPr>
          <p:cNvPr id="9" name="Afbeelding 8">
            <a:extLst>
              <a:ext uri="{FF2B5EF4-FFF2-40B4-BE49-F238E27FC236}">
                <a16:creationId xmlns:a16="http://schemas.microsoft.com/office/drawing/2014/main" id="{3C4630D8-2F5A-47F5-9507-B33A6073C34D}"/>
              </a:ext>
            </a:extLst>
          </p:cNvPr>
          <p:cNvPicPr/>
          <p:nvPr/>
        </p:nvPicPr>
        <p:blipFill>
          <a:blip r:embed="rId4">
            <a:extLst>
              <a:ext uri="{28A0092B-C50C-407E-A947-70E740481C1C}">
                <a14:useLocalDpi xmlns:a14="http://schemas.microsoft.com/office/drawing/2010/main" val="0"/>
              </a:ext>
            </a:extLst>
          </a:blip>
          <a:stretch>
            <a:fillRect/>
          </a:stretch>
        </p:blipFill>
        <p:spPr>
          <a:xfrm>
            <a:off x="3803766" y="3501153"/>
            <a:ext cx="6782535" cy="855361"/>
          </a:xfrm>
          <a:prstGeom prst="rect">
            <a:avLst/>
          </a:prstGeom>
        </p:spPr>
      </p:pic>
      <p:pic>
        <p:nvPicPr>
          <p:cNvPr id="10" name="Afbeelding 9">
            <a:extLst>
              <a:ext uri="{FF2B5EF4-FFF2-40B4-BE49-F238E27FC236}">
                <a16:creationId xmlns:a16="http://schemas.microsoft.com/office/drawing/2014/main" id="{AC61CBEE-F734-49A4-BF6F-FFDBAD18CF64}"/>
              </a:ext>
            </a:extLst>
          </p:cNvPr>
          <p:cNvPicPr/>
          <p:nvPr/>
        </p:nvPicPr>
        <p:blipFill>
          <a:blip r:embed="rId5"/>
          <a:stretch>
            <a:fillRect/>
          </a:stretch>
        </p:blipFill>
        <p:spPr>
          <a:xfrm>
            <a:off x="3803767" y="4681347"/>
            <a:ext cx="7335586" cy="268375"/>
          </a:xfrm>
          <a:prstGeom prst="rect">
            <a:avLst/>
          </a:prstGeom>
        </p:spPr>
      </p:pic>
    </p:spTree>
    <p:extLst>
      <p:ext uri="{BB962C8B-B14F-4D97-AF65-F5344CB8AC3E}">
        <p14:creationId xmlns:p14="http://schemas.microsoft.com/office/powerpoint/2010/main" val="22807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42DD12-BAF1-4188-A908-680557BC5318}"/>
              </a:ext>
            </a:extLst>
          </p:cNvPr>
          <p:cNvSpPr>
            <a:spLocks noGrp="1"/>
          </p:cNvSpPr>
          <p:nvPr>
            <p:ph type="title"/>
          </p:nvPr>
        </p:nvSpPr>
        <p:spPr/>
        <p:txBody>
          <a:bodyPr/>
          <a:lstStyle/>
          <a:p>
            <a:r>
              <a:rPr lang="nl-BE"/>
              <a:t>Sprint 0</a:t>
            </a:r>
          </a:p>
        </p:txBody>
      </p:sp>
      <p:sp>
        <p:nvSpPr>
          <p:cNvPr id="3" name="Tijdelijke aanduiding voor inhoud 2">
            <a:extLst>
              <a:ext uri="{FF2B5EF4-FFF2-40B4-BE49-F238E27FC236}">
                <a16:creationId xmlns:a16="http://schemas.microsoft.com/office/drawing/2014/main" id="{1A8106A1-B04D-455C-B069-EB1B2477005C}"/>
              </a:ext>
            </a:extLst>
          </p:cNvPr>
          <p:cNvSpPr>
            <a:spLocks noGrp="1"/>
          </p:cNvSpPr>
          <p:nvPr>
            <p:ph idx="1"/>
          </p:nvPr>
        </p:nvSpPr>
        <p:spPr/>
        <p:txBody>
          <a:bodyPr/>
          <a:lstStyle/>
          <a:p>
            <a:r>
              <a:rPr lang="nl-BE"/>
              <a:t>Flutter &amp; Dart &amp; MVVM</a:t>
            </a:r>
          </a:p>
          <a:p>
            <a:r>
              <a:rPr lang="nl-BE"/>
              <a:t>MVVM</a:t>
            </a:r>
          </a:p>
          <a:p>
            <a:r>
              <a:rPr lang="nl-BE"/>
              <a:t>GitHub</a:t>
            </a:r>
          </a:p>
          <a:p>
            <a:r>
              <a:rPr lang="nl-BE" err="1"/>
              <a:t>SQFLite</a:t>
            </a:r>
            <a:endParaRPr lang="nl-BE"/>
          </a:p>
          <a:p>
            <a:r>
              <a:rPr lang="nl-BE" b="1" err="1"/>
              <a:t>GraphQL</a:t>
            </a:r>
            <a:endParaRPr lang="nl-BE" b="1"/>
          </a:p>
        </p:txBody>
      </p:sp>
      <p:sp>
        <p:nvSpPr>
          <p:cNvPr id="4" name="Tekstvak 3">
            <a:extLst>
              <a:ext uri="{FF2B5EF4-FFF2-40B4-BE49-F238E27FC236}">
                <a16:creationId xmlns:a16="http://schemas.microsoft.com/office/drawing/2014/main" id="{FBA7DFAA-D792-4859-9936-D6BB1EAF98B8}"/>
              </a:ext>
            </a:extLst>
          </p:cNvPr>
          <p:cNvSpPr txBox="1"/>
          <p:nvPr/>
        </p:nvSpPr>
        <p:spPr>
          <a:xfrm>
            <a:off x="113122" y="1825624"/>
            <a:ext cx="15736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b="1">
                <a:solidFill>
                  <a:srgbClr val="002060"/>
                </a:solidFill>
              </a:rPr>
              <a:t>Zeno</a:t>
            </a:r>
          </a:p>
          <a:p>
            <a:r>
              <a:rPr lang="nl-BE" sz="2400">
                <a:solidFill>
                  <a:srgbClr val="002060"/>
                </a:solidFill>
              </a:rPr>
              <a:t>Stijn</a:t>
            </a:r>
          </a:p>
          <a:p>
            <a:r>
              <a:rPr lang="nl-BE" sz="2400" b="1">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899433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533214-8B88-4CAE-A674-25E0ABAE64BF}"/>
              </a:ext>
            </a:extLst>
          </p:cNvPr>
          <p:cNvSpPr>
            <a:spLocks noGrp="1"/>
          </p:cNvSpPr>
          <p:nvPr>
            <p:ph type="title"/>
          </p:nvPr>
        </p:nvSpPr>
        <p:spPr/>
        <p:txBody>
          <a:bodyPr/>
          <a:lstStyle/>
          <a:p>
            <a:r>
              <a:rPr lang="nl-BE"/>
              <a:t>Sprint 0: GraphQL</a:t>
            </a:r>
          </a:p>
        </p:txBody>
      </p:sp>
      <p:sp>
        <p:nvSpPr>
          <p:cNvPr id="3" name="Tijdelijke aanduiding voor inhoud 2">
            <a:extLst>
              <a:ext uri="{FF2B5EF4-FFF2-40B4-BE49-F238E27FC236}">
                <a16:creationId xmlns:a16="http://schemas.microsoft.com/office/drawing/2014/main" id="{3A66E9B4-AD56-465B-96D2-C5549EC85DA2}"/>
              </a:ext>
            </a:extLst>
          </p:cNvPr>
          <p:cNvSpPr>
            <a:spLocks noGrp="1"/>
          </p:cNvSpPr>
          <p:nvPr>
            <p:ph idx="1"/>
          </p:nvPr>
        </p:nvSpPr>
        <p:spPr/>
        <p:txBody>
          <a:bodyPr/>
          <a:lstStyle/>
          <a:p>
            <a:r>
              <a:rPr lang="nl-BE">
                <a:ea typeface="Tahoma"/>
                <a:cs typeface="Tahoma"/>
              </a:rPr>
              <a:t>Query </a:t>
            </a:r>
            <a:r>
              <a:rPr lang="nl-BE" err="1">
                <a:ea typeface="Tahoma"/>
                <a:cs typeface="Tahoma"/>
              </a:rPr>
              <a:t>language</a:t>
            </a:r>
            <a:r>
              <a:rPr lang="nl-BE">
                <a:ea typeface="Tahoma"/>
                <a:cs typeface="Tahoma"/>
              </a:rPr>
              <a:t> voor </a:t>
            </a:r>
            <a:r>
              <a:rPr lang="nl-BE" err="1">
                <a:ea typeface="Tahoma"/>
                <a:cs typeface="Tahoma"/>
              </a:rPr>
              <a:t>Api's</a:t>
            </a:r>
            <a:r>
              <a:rPr lang="nl-BE">
                <a:ea typeface="Tahoma"/>
                <a:cs typeface="Tahoma"/>
              </a:rPr>
              <a:t> (client)</a:t>
            </a:r>
          </a:p>
          <a:p>
            <a:r>
              <a:rPr lang="nl-BE">
                <a:ea typeface="Tahoma"/>
                <a:cs typeface="Tahoma"/>
              </a:rPr>
              <a:t>Runtime engine (server)</a:t>
            </a:r>
          </a:p>
          <a:p>
            <a:endParaRPr lang="nl-BE">
              <a:ea typeface="Tahoma"/>
              <a:cs typeface="Tahoma"/>
            </a:endParaRPr>
          </a:p>
          <a:p>
            <a:r>
              <a:rPr lang="nl-BE">
                <a:ea typeface="Tahoma"/>
                <a:cs typeface="Tahoma"/>
              </a:rPr>
              <a:t>Traditionele </a:t>
            </a:r>
            <a:r>
              <a:rPr lang="nl-BE" err="1">
                <a:ea typeface="Tahoma"/>
                <a:cs typeface="Tahoma"/>
              </a:rPr>
              <a:t>api</a:t>
            </a:r>
            <a:r>
              <a:rPr lang="nl-BE">
                <a:ea typeface="Tahoma"/>
                <a:cs typeface="Tahoma"/>
              </a:rPr>
              <a:t> -&gt; alle velden</a:t>
            </a:r>
          </a:p>
          <a:p>
            <a:r>
              <a:rPr lang="nl-BE" err="1">
                <a:ea typeface="Tahoma"/>
                <a:cs typeface="Tahoma"/>
              </a:rPr>
              <a:t>Graphql</a:t>
            </a:r>
            <a:r>
              <a:rPr lang="nl-BE">
                <a:ea typeface="Tahoma"/>
                <a:cs typeface="Tahoma"/>
              </a:rPr>
              <a:t> -&gt; alleen velden die client vraagt</a:t>
            </a:r>
          </a:p>
          <a:p>
            <a:endParaRPr lang="nl-BE">
              <a:ea typeface="Tahoma"/>
              <a:cs typeface="Tahoma"/>
            </a:endParaRPr>
          </a:p>
        </p:txBody>
      </p:sp>
      <p:sp>
        <p:nvSpPr>
          <p:cNvPr id="4" name="Tekstvak 3">
            <a:extLst>
              <a:ext uri="{FF2B5EF4-FFF2-40B4-BE49-F238E27FC236}">
                <a16:creationId xmlns:a16="http://schemas.microsoft.com/office/drawing/2014/main" id="{F39AB80D-498F-4C34-B363-85D47718E3C2}"/>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b="1">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spTree>
    <p:extLst>
      <p:ext uri="{BB962C8B-B14F-4D97-AF65-F5344CB8AC3E}">
        <p14:creationId xmlns:p14="http://schemas.microsoft.com/office/powerpoint/2010/main" val="986288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533214-8B88-4CAE-A674-25E0ABAE64BF}"/>
              </a:ext>
            </a:extLst>
          </p:cNvPr>
          <p:cNvSpPr>
            <a:spLocks noGrp="1"/>
          </p:cNvSpPr>
          <p:nvPr>
            <p:ph type="title"/>
          </p:nvPr>
        </p:nvSpPr>
        <p:spPr/>
        <p:txBody>
          <a:bodyPr/>
          <a:lstStyle/>
          <a:p>
            <a:r>
              <a:rPr lang="nl-BE"/>
              <a:t>Sprint 0: </a:t>
            </a:r>
            <a:r>
              <a:rPr lang="nl-BE" err="1"/>
              <a:t>GraphQL</a:t>
            </a:r>
            <a:r>
              <a:rPr lang="nl-BE"/>
              <a:t> serverside</a:t>
            </a:r>
          </a:p>
        </p:txBody>
      </p:sp>
      <p:sp>
        <p:nvSpPr>
          <p:cNvPr id="3" name="Tijdelijke aanduiding voor inhoud 2">
            <a:extLst>
              <a:ext uri="{FF2B5EF4-FFF2-40B4-BE49-F238E27FC236}">
                <a16:creationId xmlns:a16="http://schemas.microsoft.com/office/drawing/2014/main" id="{3A66E9B4-AD56-465B-96D2-C5549EC85DA2}"/>
              </a:ext>
            </a:extLst>
          </p:cNvPr>
          <p:cNvSpPr>
            <a:spLocks noGrp="1"/>
          </p:cNvSpPr>
          <p:nvPr>
            <p:ph idx="1"/>
          </p:nvPr>
        </p:nvSpPr>
        <p:spPr/>
        <p:txBody>
          <a:bodyPr/>
          <a:lstStyle/>
          <a:p>
            <a:r>
              <a:rPr lang="nl-BE">
                <a:ea typeface="Tahoma"/>
                <a:cs typeface="Tahoma"/>
              </a:rPr>
              <a:t>Website reizentechnologie -&gt; </a:t>
            </a:r>
            <a:r>
              <a:rPr lang="nl-BE" err="1">
                <a:ea typeface="Tahoma"/>
                <a:cs typeface="Tahoma"/>
              </a:rPr>
              <a:t>Laravel</a:t>
            </a:r>
            <a:r>
              <a:rPr lang="nl-BE">
                <a:ea typeface="Tahoma"/>
                <a:cs typeface="Tahoma"/>
              </a:rPr>
              <a:t> </a:t>
            </a:r>
            <a:r>
              <a:rPr lang="nl-BE" err="1">
                <a:ea typeface="Tahoma"/>
                <a:cs typeface="Tahoma"/>
              </a:rPr>
              <a:t>framework</a:t>
            </a:r>
            <a:endParaRPr lang="nl-NL">
              <a:ea typeface="Tahoma"/>
              <a:cs typeface="Tahoma"/>
            </a:endParaRPr>
          </a:p>
          <a:p>
            <a:r>
              <a:rPr lang="nl-BE" err="1">
                <a:ea typeface="Tahoma"/>
                <a:cs typeface="Tahoma"/>
              </a:rPr>
              <a:t>Graphql</a:t>
            </a:r>
            <a:r>
              <a:rPr lang="nl-BE">
                <a:ea typeface="Tahoma"/>
                <a:cs typeface="Tahoma"/>
              </a:rPr>
              <a:t> pakket </a:t>
            </a:r>
            <a:r>
              <a:rPr lang="nl-BE" err="1">
                <a:ea typeface="Tahoma"/>
                <a:cs typeface="Tahoma"/>
              </a:rPr>
              <a:t>Laravel</a:t>
            </a:r>
            <a:r>
              <a:rPr lang="nl-BE">
                <a:ea typeface="Tahoma"/>
                <a:cs typeface="Tahoma"/>
              </a:rPr>
              <a:t> compatibel</a:t>
            </a:r>
          </a:p>
          <a:p>
            <a:pPr lvl="1"/>
            <a:r>
              <a:rPr lang="nl-BE" err="1">
                <a:ea typeface="Tahoma"/>
                <a:cs typeface="Tahoma"/>
              </a:rPr>
              <a:t>Nuwave</a:t>
            </a:r>
            <a:r>
              <a:rPr lang="nl-BE">
                <a:ea typeface="Tahoma"/>
                <a:cs typeface="Tahoma"/>
              </a:rPr>
              <a:t>/</a:t>
            </a:r>
            <a:r>
              <a:rPr lang="nl-BE" err="1">
                <a:ea typeface="Tahoma"/>
                <a:cs typeface="Tahoma"/>
              </a:rPr>
              <a:t>lighthouse</a:t>
            </a:r>
            <a:endParaRPr lang="nl-BE">
              <a:ea typeface="Tahoma"/>
              <a:cs typeface="Tahoma"/>
            </a:endParaRPr>
          </a:p>
          <a:p>
            <a:pPr lvl="1"/>
            <a:r>
              <a:rPr lang="nl-BE" err="1">
                <a:ea typeface="Tahoma"/>
                <a:cs typeface="Tahoma"/>
              </a:rPr>
              <a:t>Rebing</a:t>
            </a:r>
            <a:r>
              <a:rPr lang="nl-BE">
                <a:ea typeface="Tahoma"/>
                <a:cs typeface="Tahoma"/>
              </a:rPr>
              <a:t>/</a:t>
            </a:r>
            <a:r>
              <a:rPr lang="nl-BE" err="1">
                <a:ea typeface="Tahoma"/>
                <a:cs typeface="Tahoma"/>
              </a:rPr>
              <a:t>graphql-laravel</a:t>
            </a:r>
            <a:endParaRPr lang="nl-BE"/>
          </a:p>
          <a:p>
            <a:pPr lvl="1"/>
            <a:r>
              <a:rPr lang="nl-BE" err="1">
                <a:ea typeface="Tahoma"/>
                <a:cs typeface="Tahoma"/>
              </a:rPr>
              <a:t>Ardani</a:t>
            </a:r>
            <a:r>
              <a:rPr lang="nl-BE">
                <a:ea typeface="Tahoma"/>
                <a:cs typeface="Tahoma"/>
              </a:rPr>
              <a:t>/</a:t>
            </a:r>
            <a:r>
              <a:rPr lang="nl-BE" err="1">
                <a:ea typeface="Tahoma"/>
                <a:cs typeface="Tahoma"/>
              </a:rPr>
              <a:t>laravel-graphql</a:t>
            </a:r>
            <a:endParaRPr lang="nl-BE">
              <a:ea typeface="Tahoma"/>
              <a:cs typeface="Tahoma"/>
            </a:endParaRPr>
          </a:p>
          <a:p>
            <a:pPr lvl="1"/>
            <a:r>
              <a:rPr lang="nl-BE" err="1">
                <a:ea typeface="Tahoma"/>
                <a:cs typeface="Tahoma"/>
              </a:rPr>
              <a:t>thecodingmachine</a:t>
            </a:r>
            <a:r>
              <a:rPr lang="nl-BE">
                <a:ea typeface="Tahoma"/>
                <a:cs typeface="Tahoma"/>
              </a:rPr>
              <a:t>/</a:t>
            </a:r>
            <a:r>
              <a:rPr lang="nl-BE" err="1">
                <a:ea typeface="Tahoma"/>
                <a:cs typeface="Tahoma"/>
              </a:rPr>
              <a:t>graphqlite</a:t>
            </a:r>
            <a:endParaRPr lang="nl-BE">
              <a:ea typeface="Tahoma"/>
              <a:cs typeface="Tahoma"/>
            </a:endParaRPr>
          </a:p>
          <a:p>
            <a:pPr lvl="1"/>
            <a:r>
              <a:rPr lang="nl-BE">
                <a:ea typeface="Tahoma"/>
                <a:cs typeface="Tahoma"/>
              </a:rPr>
              <a:t>…</a:t>
            </a:r>
          </a:p>
          <a:p>
            <a:pPr lvl="1"/>
            <a:endParaRPr lang="nl-BE">
              <a:ea typeface="Tahoma"/>
              <a:cs typeface="Tahoma"/>
            </a:endParaRPr>
          </a:p>
          <a:p>
            <a:endParaRPr lang="nl-BE">
              <a:ea typeface="Tahoma"/>
              <a:cs typeface="Tahoma"/>
            </a:endParaRPr>
          </a:p>
        </p:txBody>
      </p:sp>
      <p:sp>
        <p:nvSpPr>
          <p:cNvPr id="4" name="Tekstvak 3">
            <a:extLst>
              <a:ext uri="{FF2B5EF4-FFF2-40B4-BE49-F238E27FC236}">
                <a16:creationId xmlns:a16="http://schemas.microsoft.com/office/drawing/2014/main" id="{F39AB80D-498F-4C34-B363-85D47718E3C2}"/>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b="1">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spTree>
    <p:extLst>
      <p:ext uri="{BB962C8B-B14F-4D97-AF65-F5344CB8AC3E}">
        <p14:creationId xmlns:p14="http://schemas.microsoft.com/office/powerpoint/2010/main" val="3594685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533214-8B88-4CAE-A674-25E0ABAE64BF}"/>
              </a:ext>
            </a:extLst>
          </p:cNvPr>
          <p:cNvSpPr>
            <a:spLocks noGrp="1"/>
          </p:cNvSpPr>
          <p:nvPr>
            <p:ph type="title"/>
          </p:nvPr>
        </p:nvSpPr>
        <p:spPr/>
        <p:txBody>
          <a:bodyPr/>
          <a:lstStyle/>
          <a:p>
            <a:r>
              <a:rPr lang="nl-BE"/>
              <a:t>Sprint 0: </a:t>
            </a:r>
            <a:r>
              <a:rPr lang="nl-BE" err="1"/>
              <a:t>GraphQL</a:t>
            </a:r>
            <a:r>
              <a:rPr lang="nl-BE"/>
              <a:t> serverside</a:t>
            </a:r>
          </a:p>
        </p:txBody>
      </p:sp>
      <p:sp>
        <p:nvSpPr>
          <p:cNvPr id="3" name="Tijdelijke aanduiding voor inhoud 2">
            <a:extLst>
              <a:ext uri="{FF2B5EF4-FFF2-40B4-BE49-F238E27FC236}">
                <a16:creationId xmlns:a16="http://schemas.microsoft.com/office/drawing/2014/main" id="{3A66E9B4-AD56-465B-96D2-C5549EC85DA2}"/>
              </a:ext>
            </a:extLst>
          </p:cNvPr>
          <p:cNvSpPr>
            <a:spLocks noGrp="1"/>
          </p:cNvSpPr>
          <p:nvPr>
            <p:ph idx="1"/>
          </p:nvPr>
        </p:nvSpPr>
        <p:spPr/>
        <p:txBody>
          <a:bodyPr/>
          <a:lstStyle/>
          <a:p>
            <a:r>
              <a:rPr lang="nl-BE" err="1">
                <a:ea typeface="Tahoma"/>
                <a:cs typeface="Tahoma"/>
              </a:rPr>
              <a:t>Rebing</a:t>
            </a:r>
            <a:r>
              <a:rPr lang="nl-BE">
                <a:ea typeface="Tahoma"/>
                <a:cs typeface="Tahoma"/>
              </a:rPr>
              <a:t>/</a:t>
            </a:r>
            <a:r>
              <a:rPr lang="nl-BE" err="1">
                <a:ea typeface="Tahoma"/>
                <a:cs typeface="Tahoma"/>
              </a:rPr>
              <a:t>graphql-laravel</a:t>
            </a:r>
            <a:endParaRPr lang="nl-BE">
              <a:ea typeface="Tahoma"/>
              <a:cs typeface="Tahoma"/>
            </a:endParaRPr>
          </a:p>
          <a:p>
            <a:pPr lvl="1"/>
            <a:r>
              <a:rPr lang="nl-BE">
                <a:ea typeface="Tahoma"/>
                <a:cs typeface="Tahoma"/>
              </a:rPr>
              <a:t>Eerst geprobeerd</a:t>
            </a:r>
          </a:p>
          <a:p>
            <a:pPr lvl="1"/>
            <a:r>
              <a:rPr lang="nl-BE">
                <a:ea typeface="Tahoma"/>
                <a:cs typeface="Tahoma"/>
              </a:rPr>
              <a:t>Omslachtig en moeilijker in gebruik</a:t>
            </a:r>
          </a:p>
          <a:p>
            <a:pPr lvl="2"/>
            <a:r>
              <a:rPr lang="nl-BE">
                <a:ea typeface="Tahoma"/>
                <a:cs typeface="Tahoma"/>
              </a:rPr>
              <a:t>Veel bestanden</a:t>
            </a:r>
          </a:p>
          <a:p>
            <a:pPr lvl="2"/>
            <a:r>
              <a:rPr lang="nl-BE">
                <a:ea typeface="Tahoma"/>
                <a:cs typeface="Tahoma"/>
              </a:rPr>
              <a:t>Alles registreren</a:t>
            </a:r>
          </a:p>
          <a:p>
            <a:pPr>
              <a:buFont typeface="Arial" charset="2"/>
              <a:buChar char="•"/>
            </a:pPr>
            <a:endParaRPr lang="nl-BE">
              <a:ea typeface="Tahoma"/>
              <a:cs typeface="Tahoma"/>
            </a:endParaRPr>
          </a:p>
          <a:p>
            <a:pPr>
              <a:buFont typeface="Arial" charset="2"/>
              <a:buChar char="•"/>
            </a:pPr>
            <a:r>
              <a:rPr lang="nl-BE" err="1">
                <a:ea typeface="Tahoma"/>
                <a:cs typeface="Tahoma"/>
              </a:rPr>
              <a:t>Nuwave</a:t>
            </a:r>
            <a:r>
              <a:rPr lang="nl-BE">
                <a:ea typeface="Tahoma"/>
                <a:cs typeface="Tahoma"/>
              </a:rPr>
              <a:t>/</a:t>
            </a:r>
            <a:r>
              <a:rPr lang="nl-BE" err="1">
                <a:ea typeface="Tahoma"/>
                <a:cs typeface="Tahoma"/>
              </a:rPr>
              <a:t>lighthouse</a:t>
            </a:r>
            <a:endParaRPr lang="nl-BE">
              <a:ea typeface="Tahoma"/>
              <a:cs typeface="Tahoma"/>
            </a:endParaRPr>
          </a:p>
          <a:p>
            <a:pPr lvl="1"/>
            <a:r>
              <a:rPr lang="nl-BE">
                <a:ea typeface="Tahoma"/>
                <a:cs typeface="Tahoma"/>
              </a:rPr>
              <a:t>Later bijgevoegd</a:t>
            </a:r>
          </a:p>
          <a:p>
            <a:pPr lvl="1"/>
            <a:r>
              <a:rPr lang="nl-BE">
                <a:ea typeface="Tahoma"/>
                <a:cs typeface="Tahoma"/>
              </a:rPr>
              <a:t>Eenvoudiger en makkelijker in gebruik</a:t>
            </a:r>
          </a:p>
          <a:p>
            <a:pPr lvl="2"/>
            <a:r>
              <a:rPr lang="nl-BE">
                <a:ea typeface="Tahoma"/>
                <a:cs typeface="Tahoma"/>
              </a:rPr>
              <a:t>Alles in één bestand</a:t>
            </a:r>
          </a:p>
          <a:p>
            <a:pPr lvl="2"/>
            <a:r>
              <a:rPr lang="nl-BE">
                <a:ea typeface="Tahoma"/>
                <a:cs typeface="Tahoma"/>
              </a:rPr>
              <a:t>Niets registreren</a:t>
            </a:r>
          </a:p>
        </p:txBody>
      </p:sp>
      <p:sp>
        <p:nvSpPr>
          <p:cNvPr id="4" name="Tekstvak 3">
            <a:extLst>
              <a:ext uri="{FF2B5EF4-FFF2-40B4-BE49-F238E27FC236}">
                <a16:creationId xmlns:a16="http://schemas.microsoft.com/office/drawing/2014/main" id="{F39AB80D-498F-4C34-B363-85D47718E3C2}"/>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b="1">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spTree>
    <p:extLst>
      <p:ext uri="{BB962C8B-B14F-4D97-AF65-F5344CB8AC3E}">
        <p14:creationId xmlns:p14="http://schemas.microsoft.com/office/powerpoint/2010/main" val="520724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533214-8B88-4CAE-A674-25E0ABAE64BF}"/>
              </a:ext>
            </a:extLst>
          </p:cNvPr>
          <p:cNvSpPr>
            <a:spLocks noGrp="1"/>
          </p:cNvSpPr>
          <p:nvPr>
            <p:ph type="title"/>
          </p:nvPr>
        </p:nvSpPr>
        <p:spPr/>
        <p:txBody>
          <a:bodyPr/>
          <a:lstStyle/>
          <a:p>
            <a:r>
              <a:rPr lang="nl-BE"/>
              <a:t>Sprint 0: </a:t>
            </a:r>
            <a:r>
              <a:rPr lang="nl-BE" err="1"/>
              <a:t>GraphQL</a:t>
            </a:r>
            <a:r>
              <a:rPr lang="nl-BE"/>
              <a:t> serverside</a:t>
            </a:r>
          </a:p>
        </p:txBody>
      </p:sp>
      <p:sp>
        <p:nvSpPr>
          <p:cNvPr id="3" name="Tijdelijke aanduiding voor inhoud 2">
            <a:extLst>
              <a:ext uri="{FF2B5EF4-FFF2-40B4-BE49-F238E27FC236}">
                <a16:creationId xmlns:a16="http://schemas.microsoft.com/office/drawing/2014/main" id="{3A66E9B4-AD56-465B-96D2-C5549EC85DA2}"/>
              </a:ext>
            </a:extLst>
          </p:cNvPr>
          <p:cNvSpPr>
            <a:spLocks noGrp="1"/>
          </p:cNvSpPr>
          <p:nvPr>
            <p:ph idx="1"/>
          </p:nvPr>
        </p:nvSpPr>
        <p:spPr/>
        <p:txBody>
          <a:bodyPr/>
          <a:lstStyle/>
          <a:p>
            <a:r>
              <a:rPr lang="nl-BE">
                <a:ea typeface="Tahoma"/>
                <a:cs typeface="Tahoma"/>
              </a:rPr>
              <a:t>Query</a:t>
            </a:r>
          </a:p>
          <a:p>
            <a:pPr lvl="1"/>
            <a:r>
              <a:rPr lang="nl-BE">
                <a:ea typeface="Tahoma"/>
                <a:cs typeface="Tahoma"/>
              </a:rPr>
              <a:t>Entry point van </a:t>
            </a:r>
            <a:r>
              <a:rPr lang="nl-BE" err="1">
                <a:ea typeface="Tahoma"/>
                <a:cs typeface="Tahoma"/>
              </a:rPr>
              <a:t>graphql</a:t>
            </a:r>
            <a:endParaRPr lang="nl-BE">
              <a:ea typeface="Tahoma"/>
              <a:cs typeface="Tahoma"/>
            </a:endParaRPr>
          </a:p>
          <a:p>
            <a:pPr lvl="1"/>
            <a:r>
              <a:rPr lang="nl-BE">
                <a:ea typeface="Tahoma"/>
                <a:cs typeface="Tahoma"/>
              </a:rPr>
              <a:t>Opvragen van data</a:t>
            </a:r>
          </a:p>
          <a:p>
            <a:pPr lvl="1"/>
            <a:r>
              <a:rPr lang="nl-BE">
                <a:ea typeface="Tahoma"/>
                <a:cs typeface="Tahoma"/>
              </a:rPr>
              <a:t>Mogelijkheid voor authenticatie</a:t>
            </a:r>
          </a:p>
          <a:p>
            <a:pPr>
              <a:buFont typeface="Arial" charset="2"/>
              <a:buChar char="•"/>
            </a:pPr>
            <a:endParaRPr lang="nl-BE">
              <a:ea typeface="Tahoma"/>
              <a:cs typeface="Tahoma"/>
            </a:endParaRPr>
          </a:p>
          <a:p>
            <a:pPr>
              <a:buFont typeface="Arial" charset="2"/>
              <a:buChar char="•"/>
            </a:pPr>
            <a:r>
              <a:rPr lang="nl-BE">
                <a:ea typeface="Tahoma"/>
                <a:cs typeface="Tahoma"/>
              </a:rPr>
              <a:t>Type</a:t>
            </a:r>
            <a:endParaRPr lang="nl-BE"/>
          </a:p>
          <a:p>
            <a:pPr lvl="1"/>
            <a:r>
              <a:rPr lang="nl-BE">
                <a:ea typeface="Tahoma"/>
                <a:cs typeface="Tahoma"/>
              </a:rPr>
              <a:t>Velden die opgevraagd kunnen worden</a:t>
            </a:r>
          </a:p>
          <a:p>
            <a:pPr lvl="1"/>
            <a:r>
              <a:rPr lang="nl-BE">
                <a:ea typeface="Tahoma"/>
                <a:cs typeface="Tahoma"/>
              </a:rPr>
              <a:t>Komt meestal overeen met model</a:t>
            </a:r>
          </a:p>
          <a:p>
            <a:pPr lvl="1"/>
            <a:r>
              <a:rPr lang="nl-BE">
                <a:ea typeface="Tahoma"/>
                <a:cs typeface="Tahoma"/>
              </a:rPr>
              <a:t>Kan andere types bevatten</a:t>
            </a:r>
          </a:p>
        </p:txBody>
      </p:sp>
      <p:sp>
        <p:nvSpPr>
          <p:cNvPr id="4" name="Tekstvak 3">
            <a:extLst>
              <a:ext uri="{FF2B5EF4-FFF2-40B4-BE49-F238E27FC236}">
                <a16:creationId xmlns:a16="http://schemas.microsoft.com/office/drawing/2014/main" id="{F39AB80D-498F-4C34-B363-85D47718E3C2}"/>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b="1">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spTree>
    <p:extLst>
      <p:ext uri="{BB962C8B-B14F-4D97-AF65-F5344CB8AC3E}">
        <p14:creationId xmlns:p14="http://schemas.microsoft.com/office/powerpoint/2010/main" val="1711727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497C49-AD9A-4955-9298-6682E447A5FE}"/>
              </a:ext>
            </a:extLst>
          </p:cNvPr>
          <p:cNvSpPr>
            <a:spLocks noGrp="1"/>
          </p:cNvSpPr>
          <p:nvPr>
            <p:ph type="title"/>
          </p:nvPr>
        </p:nvSpPr>
        <p:spPr/>
        <p:txBody>
          <a:bodyPr/>
          <a:lstStyle/>
          <a:p>
            <a:r>
              <a:rPr lang="nl-BE"/>
              <a:t>Agile</a:t>
            </a:r>
          </a:p>
        </p:txBody>
      </p:sp>
      <p:sp>
        <p:nvSpPr>
          <p:cNvPr id="3" name="Tijdelijke aanduiding voor inhoud 2">
            <a:extLst>
              <a:ext uri="{FF2B5EF4-FFF2-40B4-BE49-F238E27FC236}">
                <a16:creationId xmlns:a16="http://schemas.microsoft.com/office/drawing/2014/main" id="{094D9FE9-7E5C-4F79-A6AD-2228C00412D1}"/>
              </a:ext>
            </a:extLst>
          </p:cNvPr>
          <p:cNvSpPr>
            <a:spLocks noGrp="1"/>
          </p:cNvSpPr>
          <p:nvPr>
            <p:ph idx="1"/>
          </p:nvPr>
        </p:nvSpPr>
        <p:spPr/>
        <p:txBody>
          <a:bodyPr/>
          <a:lstStyle/>
          <a:p>
            <a:r>
              <a:rPr lang="nl-BE"/>
              <a:t>Agile &lt;-&gt; Waterval</a:t>
            </a:r>
          </a:p>
          <a:p>
            <a:r>
              <a:rPr lang="nl-BE"/>
              <a:t>“Soepel”</a:t>
            </a:r>
          </a:p>
          <a:p>
            <a:r>
              <a:rPr lang="nl-BE"/>
              <a:t>Overkoepelend</a:t>
            </a:r>
          </a:p>
          <a:p>
            <a:r>
              <a:rPr lang="nl-BE"/>
              <a:t>Veel feedback</a:t>
            </a:r>
          </a:p>
          <a:p>
            <a:r>
              <a:rPr lang="nl-BE"/>
              <a:t>Geen analyse</a:t>
            </a:r>
          </a:p>
          <a:p>
            <a:r>
              <a:rPr lang="nl-BE"/>
              <a:t>Altijd afgewerkt product</a:t>
            </a:r>
          </a:p>
          <a:p>
            <a:r>
              <a:rPr lang="nl-BE"/>
              <a:t>Meerdere methodes</a:t>
            </a:r>
          </a:p>
          <a:p>
            <a:pPr lvl="1"/>
            <a:r>
              <a:rPr lang="nl-BE"/>
              <a:t>Scrum</a:t>
            </a:r>
          </a:p>
          <a:p>
            <a:pPr lvl="1"/>
            <a:r>
              <a:rPr lang="nl-BE"/>
              <a:t>Kanban</a:t>
            </a:r>
          </a:p>
          <a:p>
            <a:endParaRPr lang="nl-BE"/>
          </a:p>
        </p:txBody>
      </p:sp>
      <p:sp>
        <p:nvSpPr>
          <p:cNvPr id="4" name="Tekstvak 3">
            <a:extLst>
              <a:ext uri="{FF2B5EF4-FFF2-40B4-BE49-F238E27FC236}">
                <a16:creationId xmlns:a16="http://schemas.microsoft.com/office/drawing/2014/main" id="{7F440FEF-CFBE-4244-81EC-9E2F834FEEC5}"/>
              </a:ext>
            </a:extLst>
          </p:cNvPr>
          <p:cNvSpPr txBox="1"/>
          <p:nvPr/>
        </p:nvSpPr>
        <p:spPr>
          <a:xfrm>
            <a:off x="113122" y="1825624"/>
            <a:ext cx="1489435" cy="3046988"/>
          </a:xfrm>
          <a:prstGeom prst="rect">
            <a:avLst/>
          </a:prstGeom>
          <a:noFill/>
        </p:spPr>
        <p:txBody>
          <a:bodyPr wrap="square" rtlCol="0">
            <a:spAutoFit/>
          </a:bodyPr>
          <a:lstStyle/>
          <a:p>
            <a:r>
              <a:rPr lang="nl-BE" sz="2400" b="1">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1376881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533214-8B88-4CAE-A674-25E0ABAE64BF}"/>
              </a:ext>
            </a:extLst>
          </p:cNvPr>
          <p:cNvSpPr>
            <a:spLocks noGrp="1"/>
          </p:cNvSpPr>
          <p:nvPr>
            <p:ph type="title"/>
          </p:nvPr>
        </p:nvSpPr>
        <p:spPr/>
        <p:txBody>
          <a:bodyPr/>
          <a:lstStyle/>
          <a:p>
            <a:r>
              <a:rPr lang="nl-BE"/>
              <a:t>Sprint 0: </a:t>
            </a:r>
            <a:r>
              <a:rPr lang="nl-BE" err="1"/>
              <a:t>GraphQL</a:t>
            </a:r>
            <a:r>
              <a:rPr lang="nl-BE"/>
              <a:t> clientside</a:t>
            </a:r>
          </a:p>
        </p:txBody>
      </p:sp>
      <p:sp>
        <p:nvSpPr>
          <p:cNvPr id="3" name="Tijdelijke aanduiding voor inhoud 2">
            <a:extLst>
              <a:ext uri="{FF2B5EF4-FFF2-40B4-BE49-F238E27FC236}">
                <a16:creationId xmlns:a16="http://schemas.microsoft.com/office/drawing/2014/main" id="{3A66E9B4-AD56-465B-96D2-C5549EC85DA2}"/>
              </a:ext>
            </a:extLst>
          </p:cNvPr>
          <p:cNvSpPr>
            <a:spLocks noGrp="1"/>
          </p:cNvSpPr>
          <p:nvPr>
            <p:ph idx="1"/>
          </p:nvPr>
        </p:nvSpPr>
        <p:spPr/>
        <p:txBody>
          <a:bodyPr/>
          <a:lstStyle/>
          <a:p>
            <a:r>
              <a:rPr lang="nl-NL">
                <a:ea typeface="Tahoma"/>
                <a:cs typeface="Tahoma"/>
              </a:rPr>
              <a:t>Installatie</a:t>
            </a:r>
          </a:p>
          <a:p>
            <a:pPr lvl="1"/>
            <a:r>
              <a:rPr lang="nl-BE">
                <a:ea typeface="Tahoma"/>
                <a:cs typeface="Tahoma"/>
              </a:rPr>
              <a:t>Softwarepakket </a:t>
            </a:r>
            <a:r>
              <a:rPr lang="nl-BE" err="1">
                <a:ea typeface="Tahoma"/>
                <a:cs typeface="Tahoma"/>
              </a:rPr>
              <a:t>graphql_flutter</a:t>
            </a:r>
            <a:r>
              <a:rPr lang="nl-BE">
                <a:ea typeface="Tahoma"/>
                <a:cs typeface="Tahoma"/>
              </a:rPr>
              <a:t> (^2.0.0)</a:t>
            </a:r>
          </a:p>
          <a:p>
            <a:endParaRPr lang="nl-BE">
              <a:ea typeface="Tahoma"/>
              <a:cs typeface="Tahoma"/>
            </a:endParaRPr>
          </a:p>
          <a:p>
            <a:r>
              <a:rPr lang="nl-BE">
                <a:ea typeface="Tahoma"/>
                <a:cs typeface="Tahoma"/>
              </a:rPr>
              <a:t>Gebruik</a:t>
            </a:r>
          </a:p>
          <a:p>
            <a:pPr lvl="1"/>
            <a:r>
              <a:rPr lang="nl-BE">
                <a:ea typeface="Tahoma"/>
                <a:cs typeface="Tahoma"/>
              </a:rPr>
              <a:t>Connectie opzetten</a:t>
            </a:r>
          </a:p>
          <a:p>
            <a:pPr lvl="1"/>
            <a:r>
              <a:rPr lang="nl-BE">
                <a:ea typeface="Tahoma"/>
                <a:cs typeface="Tahoma"/>
              </a:rPr>
              <a:t>Query widget </a:t>
            </a:r>
          </a:p>
          <a:p>
            <a:pPr lvl="1"/>
            <a:r>
              <a:rPr lang="nl-BE">
                <a:ea typeface="Tahoma"/>
                <a:cs typeface="Tahoma"/>
              </a:rPr>
              <a:t>Soorten query’s</a:t>
            </a:r>
          </a:p>
        </p:txBody>
      </p:sp>
      <p:sp>
        <p:nvSpPr>
          <p:cNvPr id="4" name="Tekstvak 3">
            <a:extLst>
              <a:ext uri="{FF2B5EF4-FFF2-40B4-BE49-F238E27FC236}">
                <a16:creationId xmlns:a16="http://schemas.microsoft.com/office/drawing/2014/main" id="{F39AB80D-498F-4C34-B363-85D47718E3C2}"/>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b="1">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pic>
        <p:nvPicPr>
          <p:cNvPr id="5" name="Afbeelding 4">
            <a:extLst>
              <a:ext uri="{FF2B5EF4-FFF2-40B4-BE49-F238E27FC236}">
                <a16:creationId xmlns:a16="http://schemas.microsoft.com/office/drawing/2014/main" id="{C5F2A4B7-E82A-417C-993A-6768D0867850}"/>
              </a:ext>
            </a:extLst>
          </p:cNvPr>
          <p:cNvPicPr>
            <a:picLocks noChangeAspect="1"/>
          </p:cNvPicPr>
          <p:nvPr/>
        </p:nvPicPr>
        <p:blipFill>
          <a:blip r:embed="rId2"/>
          <a:stretch>
            <a:fillRect/>
          </a:stretch>
        </p:blipFill>
        <p:spPr>
          <a:xfrm>
            <a:off x="5711817" y="4689436"/>
            <a:ext cx="5934075" cy="1362075"/>
          </a:xfrm>
          <a:prstGeom prst="rect">
            <a:avLst/>
          </a:prstGeom>
        </p:spPr>
      </p:pic>
      <p:pic>
        <p:nvPicPr>
          <p:cNvPr id="7" name="Afbeelding 6">
            <a:extLst>
              <a:ext uri="{FF2B5EF4-FFF2-40B4-BE49-F238E27FC236}">
                <a16:creationId xmlns:a16="http://schemas.microsoft.com/office/drawing/2014/main" id="{E6D7E8FA-CD38-400E-9770-1039B2B8D8D2}"/>
              </a:ext>
            </a:extLst>
          </p:cNvPr>
          <p:cNvPicPr>
            <a:picLocks noChangeAspect="1"/>
          </p:cNvPicPr>
          <p:nvPr/>
        </p:nvPicPr>
        <p:blipFill>
          <a:blip r:embed="rId3"/>
          <a:stretch>
            <a:fillRect/>
          </a:stretch>
        </p:blipFill>
        <p:spPr>
          <a:xfrm>
            <a:off x="5675308" y="4645830"/>
            <a:ext cx="1409700" cy="771525"/>
          </a:xfrm>
          <a:prstGeom prst="rect">
            <a:avLst/>
          </a:prstGeom>
        </p:spPr>
      </p:pic>
      <p:pic>
        <p:nvPicPr>
          <p:cNvPr id="8" name="Afbeelding 7">
            <a:extLst>
              <a:ext uri="{FF2B5EF4-FFF2-40B4-BE49-F238E27FC236}">
                <a16:creationId xmlns:a16="http://schemas.microsoft.com/office/drawing/2014/main" id="{1525FC2F-90D6-4D74-802E-FC082966F21B}"/>
              </a:ext>
            </a:extLst>
          </p:cNvPr>
          <p:cNvPicPr>
            <a:picLocks noChangeAspect="1"/>
          </p:cNvPicPr>
          <p:nvPr/>
        </p:nvPicPr>
        <p:blipFill>
          <a:blip r:embed="rId4"/>
          <a:stretch>
            <a:fillRect/>
          </a:stretch>
        </p:blipFill>
        <p:spPr>
          <a:xfrm>
            <a:off x="5711817" y="4645830"/>
            <a:ext cx="1381125" cy="1790700"/>
          </a:xfrm>
          <a:prstGeom prst="rect">
            <a:avLst/>
          </a:prstGeom>
        </p:spPr>
      </p:pic>
    </p:spTree>
    <p:extLst>
      <p:ext uri="{BB962C8B-B14F-4D97-AF65-F5344CB8AC3E}">
        <p14:creationId xmlns:p14="http://schemas.microsoft.com/office/powerpoint/2010/main" val="315674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7"/>
                                        </p:tgtEl>
                                        <p:attrNameLst>
                                          <p:attrName>ppt_x</p:attrName>
                                        </p:attrNameLst>
                                      </p:cBhvr>
                                      <p:tavLst>
                                        <p:tav tm="0">
                                          <p:val>
                                            <p:strVal val="ppt_x"/>
                                          </p:val>
                                        </p:tav>
                                        <p:tav tm="100000">
                                          <p:val>
                                            <p:strVal val="ppt_x"/>
                                          </p:val>
                                        </p:tav>
                                      </p:tavLst>
                                    </p:anim>
                                    <p:anim calcmode="lin" valueType="num">
                                      <p:cBhvr additive="base">
                                        <p:cTn id="23" dur="500"/>
                                        <p:tgtEl>
                                          <p:spTgt spid="7"/>
                                        </p:tgtEl>
                                        <p:attrNameLst>
                                          <p:attrName>ppt_y</p:attrName>
                                        </p:attrNameLst>
                                      </p:cBhvr>
                                      <p:tavLst>
                                        <p:tav tm="0">
                                          <p:val>
                                            <p:strVal val="ppt_y"/>
                                          </p:val>
                                        </p:tav>
                                        <p:tav tm="100000">
                                          <p:val>
                                            <p:strVal val="1+ppt_h/2"/>
                                          </p:val>
                                        </p:tav>
                                      </p:tavLst>
                                    </p:anim>
                                    <p:set>
                                      <p:cBhvr>
                                        <p:cTn id="24" dur="1" fill="hold">
                                          <p:stCondLst>
                                            <p:cond delay="499"/>
                                          </p:stCondLst>
                                        </p:cTn>
                                        <p:tgtEl>
                                          <p:spTgt spid="7"/>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8"/>
                                        </p:tgtEl>
                                        <p:attrNameLst>
                                          <p:attrName>ppt_x</p:attrName>
                                        </p:attrNameLst>
                                      </p:cBhvr>
                                      <p:tavLst>
                                        <p:tav tm="0">
                                          <p:val>
                                            <p:strVal val="ppt_x"/>
                                          </p:val>
                                        </p:tav>
                                        <p:tav tm="100000">
                                          <p:val>
                                            <p:strVal val="ppt_x"/>
                                          </p:val>
                                        </p:tav>
                                      </p:tavLst>
                                    </p:anim>
                                    <p:anim calcmode="lin" valueType="num">
                                      <p:cBhvr additive="base">
                                        <p:cTn id="33" dur="500"/>
                                        <p:tgtEl>
                                          <p:spTgt spid="8"/>
                                        </p:tgtEl>
                                        <p:attrNameLst>
                                          <p:attrName>ppt_y</p:attrName>
                                        </p:attrNameLst>
                                      </p:cBhvr>
                                      <p:tavLst>
                                        <p:tav tm="0">
                                          <p:val>
                                            <p:strVal val="ppt_y"/>
                                          </p:val>
                                        </p:tav>
                                        <p:tav tm="100000">
                                          <p:val>
                                            <p:strVal val="1+ppt_h/2"/>
                                          </p:val>
                                        </p:tav>
                                      </p:tavLst>
                                    </p:anim>
                                    <p:set>
                                      <p:cBhvr>
                                        <p:cTn id="3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00B5CF-891F-4694-B3C0-56E1669EE458}"/>
              </a:ext>
            </a:extLst>
          </p:cNvPr>
          <p:cNvSpPr>
            <a:spLocks noGrp="1"/>
          </p:cNvSpPr>
          <p:nvPr>
            <p:ph type="title"/>
          </p:nvPr>
        </p:nvSpPr>
        <p:spPr/>
        <p:txBody>
          <a:bodyPr/>
          <a:lstStyle/>
          <a:p>
            <a:r>
              <a:rPr lang="nl-BE"/>
              <a:t>Inhoudsopgave</a:t>
            </a:r>
          </a:p>
        </p:txBody>
      </p:sp>
      <p:sp>
        <p:nvSpPr>
          <p:cNvPr id="3" name="Tijdelijke aanduiding voor inhoud 2">
            <a:extLst>
              <a:ext uri="{FF2B5EF4-FFF2-40B4-BE49-F238E27FC236}">
                <a16:creationId xmlns:a16="http://schemas.microsoft.com/office/drawing/2014/main" id="{885427C4-E059-445A-AFD6-AE5AF5DA1394}"/>
              </a:ext>
            </a:extLst>
          </p:cNvPr>
          <p:cNvSpPr>
            <a:spLocks noGrp="1"/>
          </p:cNvSpPr>
          <p:nvPr>
            <p:ph idx="1"/>
          </p:nvPr>
        </p:nvSpPr>
        <p:spPr>
          <a:xfrm>
            <a:off x="1876777" y="1467405"/>
            <a:ext cx="9948333" cy="4750153"/>
          </a:xfrm>
        </p:spPr>
        <p:txBody>
          <a:bodyPr/>
          <a:lstStyle/>
          <a:p>
            <a:r>
              <a:rPr lang="nl-BE"/>
              <a:t>Agile</a:t>
            </a:r>
          </a:p>
          <a:p>
            <a:r>
              <a:rPr lang="nl-BE"/>
              <a:t>Projectomschrijving</a:t>
            </a:r>
          </a:p>
          <a:p>
            <a:r>
              <a:rPr lang="nl-BE"/>
              <a:t>Demo</a:t>
            </a:r>
          </a:p>
          <a:p>
            <a:r>
              <a:rPr lang="nl-BE"/>
              <a:t>Sprint 0</a:t>
            </a:r>
          </a:p>
          <a:p>
            <a:r>
              <a:rPr lang="nl-BE" b="1"/>
              <a:t>Sprint 1</a:t>
            </a:r>
          </a:p>
          <a:p>
            <a:r>
              <a:rPr lang="nl-BE"/>
              <a:t>Sprint 2</a:t>
            </a:r>
          </a:p>
          <a:p>
            <a:r>
              <a:rPr lang="nl-BE"/>
              <a:t>Sprint 3</a:t>
            </a:r>
          </a:p>
          <a:p>
            <a:r>
              <a:rPr lang="nl-BE"/>
              <a:t>Sprint 4</a:t>
            </a:r>
          </a:p>
          <a:p>
            <a:r>
              <a:rPr lang="nl-BE"/>
              <a:t>Sprint 5</a:t>
            </a:r>
          </a:p>
          <a:p>
            <a:r>
              <a:rPr lang="nl-BE"/>
              <a:t>Besluit</a:t>
            </a:r>
          </a:p>
        </p:txBody>
      </p:sp>
      <p:sp>
        <p:nvSpPr>
          <p:cNvPr id="4" name="Tekstvak 3">
            <a:extLst>
              <a:ext uri="{FF2B5EF4-FFF2-40B4-BE49-F238E27FC236}">
                <a16:creationId xmlns:a16="http://schemas.microsoft.com/office/drawing/2014/main" id="{19ABFB9B-B35D-4890-84CC-BCABC79CBF7C}"/>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b="1">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3997369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4A652A-EC56-42F6-9EA4-4AC751264012}"/>
              </a:ext>
            </a:extLst>
          </p:cNvPr>
          <p:cNvSpPr>
            <a:spLocks noGrp="1"/>
          </p:cNvSpPr>
          <p:nvPr>
            <p:ph type="title"/>
          </p:nvPr>
        </p:nvSpPr>
        <p:spPr/>
        <p:txBody>
          <a:bodyPr/>
          <a:lstStyle/>
          <a:p>
            <a:r>
              <a:rPr lang="nl-BE"/>
              <a:t>Sprint 1 – User </a:t>
            </a:r>
            <a:r>
              <a:rPr lang="nl-BE" err="1"/>
              <a:t>stories</a:t>
            </a:r>
            <a:endParaRPr lang="nl-BE"/>
          </a:p>
        </p:txBody>
      </p:sp>
      <p:sp>
        <p:nvSpPr>
          <p:cNvPr id="4" name="Tekstvak 3">
            <a:extLst>
              <a:ext uri="{FF2B5EF4-FFF2-40B4-BE49-F238E27FC236}">
                <a16:creationId xmlns:a16="http://schemas.microsoft.com/office/drawing/2014/main" id="{09B80B8E-A501-4F4A-9A7A-516C6CC47E60}"/>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b="1">
                <a:solidFill>
                  <a:srgbClr val="002060"/>
                </a:solidFill>
              </a:rPr>
              <a:t>Stijn</a:t>
            </a:r>
          </a:p>
          <a:p>
            <a:r>
              <a:rPr lang="nl-BE" sz="2400">
                <a:solidFill>
                  <a:srgbClr val="002060"/>
                </a:solidFill>
              </a:rPr>
              <a:t>Koen</a:t>
            </a:r>
          </a:p>
          <a:p>
            <a:r>
              <a:rPr lang="nl-BE" sz="2400">
                <a:solidFill>
                  <a:srgbClr val="002060"/>
                </a:solidFill>
              </a:rPr>
              <a:t>Nino</a:t>
            </a:r>
          </a:p>
        </p:txBody>
      </p:sp>
      <p:pic>
        <p:nvPicPr>
          <p:cNvPr id="9" name="Afbeelding 8">
            <a:extLst>
              <a:ext uri="{FF2B5EF4-FFF2-40B4-BE49-F238E27FC236}">
                <a16:creationId xmlns:a16="http://schemas.microsoft.com/office/drawing/2014/main" id="{16D5B8DC-C934-4B42-98A6-2FEF30F750BD}"/>
              </a:ext>
            </a:extLst>
          </p:cNvPr>
          <p:cNvPicPr>
            <a:picLocks noChangeAspect="1"/>
          </p:cNvPicPr>
          <p:nvPr/>
        </p:nvPicPr>
        <p:blipFill>
          <a:blip r:embed="rId2"/>
          <a:stretch>
            <a:fillRect/>
          </a:stretch>
        </p:blipFill>
        <p:spPr>
          <a:xfrm>
            <a:off x="2050344" y="4782573"/>
            <a:ext cx="9601200" cy="902408"/>
          </a:xfrm>
          <a:prstGeom prst="rect">
            <a:avLst/>
          </a:prstGeom>
        </p:spPr>
      </p:pic>
      <p:sp>
        <p:nvSpPr>
          <p:cNvPr id="11" name="Tekstvak 10">
            <a:extLst>
              <a:ext uri="{FF2B5EF4-FFF2-40B4-BE49-F238E27FC236}">
                <a16:creationId xmlns:a16="http://schemas.microsoft.com/office/drawing/2014/main" id="{C05C2A35-4DDC-482F-8868-21D0A26322BD}"/>
              </a:ext>
            </a:extLst>
          </p:cNvPr>
          <p:cNvSpPr txBox="1"/>
          <p:nvPr/>
        </p:nvSpPr>
        <p:spPr>
          <a:xfrm>
            <a:off x="2121030" y="5802830"/>
            <a:ext cx="3098925" cy="523220"/>
          </a:xfrm>
          <a:prstGeom prst="rect">
            <a:avLst/>
          </a:prstGeom>
          <a:noFill/>
        </p:spPr>
        <p:txBody>
          <a:bodyPr wrap="none" rtlCol="0">
            <a:spAutoFit/>
          </a:bodyPr>
          <a:lstStyle/>
          <a:p>
            <a:r>
              <a:rPr lang="nl-BE" sz="2800" b="1">
                <a:solidFill>
                  <a:srgbClr val="002757"/>
                </a:solidFill>
                <a:latin typeface="+mn-lt"/>
              </a:rPr>
              <a:t>Punten</a:t>
            </a:r>
            <a:r>
              <a:rPr lang="nl-BE" sz="2800" b="1"/>
              <a:t> </a:t>
            </a:r>
            <a:r>
              <a:rPr lang="nl-BE" sz="2800" b="1">
                <a:solidFill>
                  <a:srgbClr val="002757"/>
                </a:solidFill>
                <a:latin typeface="+mn-lt"/>
              </a:rPr>
              <a:t>totaal: 8</a:t>
            </a:r>
          </a:p>
        </p:txBody>
      </p:sp>
      <p:pic>
        <p:nvPicPr>
          <p:cNvPr id="13" name="Afbeelding 12">
            <a:extLst>
              <a:ext uri="{FF2B5EF4-FFF2-40B4-BE49-F238E27FC236}">
                <a16:creationId xmlns:a16="http://schemas.microsoft.com/office/drawing/2014/main" id="{B6F96986-91C3-4748-A17F-7019717A85EF}"/>
              </a:ext>
            </a:extLst>
          </p:cNvPr>
          <p:cNvPicPr>
            <a:picLocks noChangeAspect="1"/>
          </p:cNvPicPr>
          <p:nvPr/>
        </p:nvPicPr>
        <p:blipFill>
          <a:blip r:embed="rId3"/>
          <a:stretch>
            <a:fillRect/>
          </a:stretch>
        </p:blipFill>
        <p:spPr>
          <a:xfrm>
            <a:off x="2121030" y="2528230"/>
            <a:ext cx="9572625" cy="1495425"/>
          </a:xfrm>
          <a:prstGeom prst="rect">
            <a:avLst/>
          </a:prstGeom>
        </p:spPr>
      </p:pic>
      <p:sp>
        <p:nvSpPr>
          <p:cNvPr id="14" name="Tekstvak 13">
            <a:extLst>
              <a:ext uri="{FF2B5EF4-FFF2-40B4-BE49-F238E27FC236}">
                <a16:creationId xmlns:a16="http://schemas.microsoft.com/office/drawing/2014/main" id="{35D33C69-1698-44EE-9241-7DFE5E49CD37}"/>
              </a:ext>
            </a:extLst>
          </p:cNvPr>
          <p:cNvSpPr txBox="1"/>
          <p:nvPr/>
        </p:nvSpPr>
        <p:spPr>
          <a:xfrm>
            <a:off x="2121030" y="1925025"/>
            <a:ext cx="2645276" cy="480131"/>
          </a:xfrm>
          <a:prstGeom prst="rect">
            <a:avLst/>
          </a:prstGeom>
          <a:noFill/>
        </p:spPr>
        <p:txBody>
          <a:bodyPr wrap="none" rtlCol="0">
            <a:spAutoFit/>
          </a:bodyPr>
          <a:lstStyle/>
          <a:p>
            <a:pPr eaLnBrk="1" hangingPunct="1">
              <a:lnSpc>
                <a:spcPct val="90000"/>
              </a:lnSpc>
              <a:spcBef>
                <a:spcPts val="1000"/>
              </a:spcBef>
              <a:buClr>
                <a:srgbClr val="E00049"/>
              </a:buClr>
            </a:pPr>
            <a:r>
              <a:rPr lang="nl-BE" sz="2800">
                <a:solidFill>
                  <a:srgbClr val="002757"/>
                </a:solidFill>
                <a:latin typeface="+mn-lt"/>
              </a:rPr>
              <a:t>APP4: 5 punten</a:t>
            </a:r>
          </a:p>
        </p:txBody>
      </p:sp>
      <p:sp>
        <p:nvSpPr>
          <p:cNvPr id="15" name="Tekstvak 14">
            <a:extLst>
              <a:ext uri="{FF2B5EF4-FFF2-40B4-BE49-F238E27FC236}">
                <a16:creationId xmlns:a16="http://schemas.microsoft.com/office/drawing/2014/main" id="{02E35997-4005-4714-AA31-BA95E6631332}"/>
              </a:ext>
            </a:extLst>
          </p:cNvPr>
          <p:cNvSpPr txBox="1"/>
          <p:nvPr/>
        </p:nvSpPr>
        <p:spPr>
          <a:xfrm>
            <a:off x="2121030" y="4141504"/>
            <a:ext cx="2645276" cy="480131"/>
          </a:xfrm>
          <a:prstGeom prst="rect">
            <a:avLst/>
          </a:prstGeom>
          <a:noFill/>
        </p:spPr>
        <p:txBody>
          <a:bodyPr wrap="none" rtlCol="0">
            <a:spAutoFit/>
          </a:bodyPr>
          <a:lstStyle/>
          <a:p>
            <a:pPr eaLnBrk="1" hangingPunct="1">
              <a:lnSpc>
                <a:spcPct val="90000"/>
              </a:lnSpc>
              <a:spcBef>
                <a:spcPts val="1000"/>
              </a:spcBef>
              <a:buClr>
                <a:srgbClr val="E00049"/>
              </a:buClr>
            </a:pPr>
            <a:r>
              <a:rPr lang="nl-BE" sz="2800">
                <a:solidFill>
                  <a:srgbClr val="002757"/>
                </a:solidFill>
                <a:latin typeface="+mn-lt"/>
              </a:rPr>
              <a:t>APP3: 3 punten</a:t>
            </a:r>
          </a:p>
        </p:txBody>
      </p:sp>
    </p:spTree>
    <p:extLst>
      <p:ext uri="{BB962C8B-B14F-4D97-AF65-F5344CB8AC3E}">
        <p14:creationId xmlns:p14="http://schemas.microsoft.com/office/powerpoint/2010/main" val="2219304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7E9CD-88D7-4FC0-9BF2-BE33C6FC5C3D}"/>
              </a:ext>
            </a:extLst>
          </p:cNvPr>
          <p:cNvSpPr>
            <a:spLocks noGrp="1"/>
          </p:cNvSpPr>
          <p:nvPr>
            <p:ph type="title"/>
          </p:nvPr>
        </p:nvSpPr>
        <p:spPr/>
        <p:txBody>
          <a:bodyPr/>
          <a:lstStyle/>
          <a:p>
            <a:r>
              <a:rPr lang="nl-BE"/>
              <a:t>Sprint 1 – APP4: Inloggen</a:t>
            </a:r>
          </a:p>
        </p:txBody>
      </p:sp>
      <p:sp>
        <p:nvSpPr>
          <p:cNvPr id="3" name="Tijdelijke aanduiding voor inhoud 2">
            <a:extLst>
              <a:ext uri="{FF2B5EF4-FFF2-40B4-BE49-F238E27FC236}">
                <a16:creationId xmlns:a16="http://schemas.microsoft.com/office/drawing/2014/main" id="{4B9A9394-97EE-4140-A73A-74192F8EAB45}"/>
              </a:ext>
            </a:extLst>
          </p:cNvPr>
          <p:cNvSpPr>
            <a:spLocks noGrp="1"/>
          </p:cNvSpPr>
          <p:nvPr>
            <p:ph idx="1"/>
          </p:nvPr>
        </p:nvSpPr>
        <p:spPr/>
        <p:txBody>
          <a:bodyPr/>
          <a:lstStyle/>
          <a:p>
            <a:r>
              <a:rPr lang="nl-NL"/>
              <a:t>View:</a:t>
            </a:r>
          </a:p>
          <a:p>
            <a:pPr lvl="1"/>
            <a:r>
              <a:rPr lang="nl-NL"/>
              <a:t>UCLL logo</a:t>
            </a:r>
          </a:p>
          <a:p>
            <a:pPr lvl="1"/>
            <a:r>
              <a:rPr lang="nl-NL"/>
              <a:t>2 tekstvelden</a:t>
            </a:r>
          </a:p>
          <a:p>
            <a:pPr lvl="1"/>
            <a:r>
              <a:rPr lang="nl-NL"/>
              <a:t>1 knop</a:t>
            </a:r>
          </a:p>
          <a:p>
            <a:pPr marL="457200" lvl="1" indent="0">
              <a:buNone/>
            </a:pPr>
            <a:endParaRPr lang="nl-NL"/>
          </a:p>
          <a:p>
            <a:r>
              <a:rPr lang="nl-NL"/>
              <a:t>Inloggegevens valideren:</a:t>
            </a:r>
          </a:p>
          <a:p>
            <a:pPr lvl="1"/>
            <a:r>
              <a:rPr lang="nl-NL"/>
              <a:t>Niet correct: foutmelding</a:t>
            </a:r>
          </a:p>
          <a:p>
            <a:pPr lvl="1"/>
            <a:r>
              <a:rPr lang="nl-NL"/>
              <a:t>Correct: </a:t>
            </a:r>
            <a:r>
              <a:rPr lang="nl-NL" err="1"/>
              <a:t>bearer</a:t>
            </a:r>
            <a:r>
              <a:rPr lang="nl-NL"/>
              <a:t>-token </a:t>
            </a:r>
            <a:r>
              <a:rPr lang="nl-NL">
                <a:sym typeface="Wingdings" panose="05000000000000000000" pitchFamily="2" charset="2"/>
              </a:rPr>
              <a:t> authenticatie</a:t>
            </a:r>
            <a:endParaRPr lang="nl-NL"/>
          </a:p>
          <a:p>
            <a:endParaRPr lang="nl-BE"/>
          </a:p>
        </p:txBody>
      </p:sp>
      <p:sp>
        <p:nvSpPr>
          <p:cNvPr id="4" name="Tekstvak 3">
            <a:extLst>
              <a:ext uri="{FF2B5EF4-FFF2-40B4-BE49-F238E27FC236}">
                <a16:creationId xmlns:a16="http://schemas.microsoft.com/office/drawing/2014/main" id="{57115B38-8538-4549-90A9-CB906FBD8E41}"/>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b="1">
                <a:solidFill>
                  <a:srgbClr val="002060"/>
                </a:solidFill>
              </a:rPr>
              <a:t>Stijn</a:t>
            </a:r>
          </a:p>
          <a:p>
            <a:r>
              <a:rPr lang="nl-BE" sz="2400">
                <a:solidFill>
                  <a:srgbClr val="002060"/>
                </a:solidFill>
              </a:rPr>
              <a:t>Koen</a:t>
            </a:r>
          </a:p>
          <a:p>
            <a:r>
              <a:rPr lang="nl-BE" sz="2400">
                <a:solidFill>
                  <a:srgbClr val="002060"/>
                </a:solidFill>
              </a:rPr>
              <a:t>Nino</a:t>
            </a:r>
          </a:p>
        </p:txBody>
      </p:sp>
      <p:pic>
        <p:nvPicPr>
          <p:cNvPr id="6" name="Afbeelding 5">
            <a:extLst>
              <a:ext uri="{FF2B5EF4-FFF2-40B4-BE49-F238E27FC236}">
                <a16:creationId xmlns:a16="http://schemas.microsoft.com/office/drawing/2014/main" id="{E1B6903F-6FE6-4987-BD4B-1CF0C6F3F2B6}"/>
              </a:ext>
            </a:extLst>
          </p:cNvPr>
          <p:cNvPicPr>
            <a:picLocks noChangeAspect="1"/>
          </p:cNvPicPr>
          <p:nvPr/>
        </p:nvPicPr>
        <p:blipFill>
          <a:blip r:embed="rId2"/>
          <a:stretch>
            <a:fillRect/>
          </a:stretch>
        </p:blipFill>
        <p:spPr>
          <a:xfrm>
            <a:off x="8203394" y="1646238"/>
            <a:ext cx="3058655" cy="4800745"/>
          </a:xfrm>
          <a:prstGeom prst="rect">
            <a:avLst/>
          </a:prstGeom>
        </p:spPr>
      </p:pic>
    </p:spTree>
    <p:extLst>
      <p:ext uri="{BB962C8B-B14F-4D97-AF65-F5344CB8AC3E}">
        <p14:creationId xmlns:p14="http://schemas.microsoft.com/office/powerpoint/2010/main" val="3723116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7E9CD-88D7-4FC0-9BF2-BE33C6FC5C3D}"/>
              </a:ext>
            </a:extLst>
          </p:cNvPr>
          <p:cNvSpPr>
            <a:spLocks noGrp="1"/>
          </p:cNvSpPr>
          <p:nvPr>
            <p:ph type="title"/>
          </p:nvPr>
        </p:nvSpPr>
        <p:spPr/>
        <p:txBody>
          <a:bodyPr/>
          <a:lstStyle/>
          <a:p>
            <a:r>
              <a:rPr lang="nl-BE"/>
              <a:t>Sprint 1 – APP4: </a:t>
            </a:r>
            <a:r>
              <a:rPr lang="nl-BE" err="1"/>
              <a:t>FetchJSON</a:t>
            </a:r>
            <a:r>
              <a:rPr lang="nl-BE"/>
              <a:t> (1)</a:t>
            </a:r>
          </a:p>
        </p:txBody>
      </p:sp>
      <p:sp>
        <p:nvSpPr>
          <p:cNvPr id="3" name="Tijdelijke aanduiding voor inhoud 2">
            <a:extLst>
              <a:ext uri="{FF2B5EF4-FFF2-40B4-BE49-F238E27FC236}">
                <a16:creationId xmlns:a16="http://schemas.microsoft.com/office/drawing/2014/main" id="{4B9A9394-97EE-4140-A73A-74192F8EAB45}"/>
              </a:ext>
            </a:extLst>
          </p:cNvPr>
          <p:cNvSpPr>
            <a:spLocks noGrp="1"/>
          </p:cNvSpPr>
          <p:nvPr>
            <p:ph idx="1"/>
          </p:nvPr>
        </p:nvSpPr>
        <p:spPr/>
        <p:txBody>
          <a:bodyPr/>
          <a:lstStyle/>
          <a:p>
            <a:pPr marL="0" indent="0">
              <a:buNone/>
            </a:pPr>
            <a:endParaRPr lang="nl-NL">
              <a:sym typeface="Wingdings" panose="05000000000000000000" pitchFamily="2" charset="2"/>
            </a:endParaRPr>
          </a:p>
          <a:p>
            <a:endParaRPr lang="nl-NL"/>
          </a:p>
          <a:p>
            <a:endParaRPr lang="nl-BE"/>
          </a:p>
        </p:txBody>
      </p:sp>
      <p:sp>
        <p:nvSpPr>
          <p:cNvPr id="4" name="Tekstvak 3">
            <a:extLst>
              <a:ext uri="{FF2B5EF4-FFF2-40B4-BE49-F238E27FC236}">
                <a16:creationId xmlns:a16="http://schemas.microsoft.com/office/drawing/2014/main" id="{57115B38-8538-4549-90A9-CB906FBD8E41}"/>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b="1">
                <a:solidFill>
                  <a:srgbClr val="002060"/>
                </a:solidFill>
              </a:rPr>
              <a:t>Stijn</a:t>
            </a:r>
          </a:p>
          <a:p>
            <a:r>
              <a:rPr lang="nl-BE" sz="2400">
                <a:solidFill>
                  <a:srgbClr val="002060"/>
                </a:solidFill>
              </a:rPr>
              <a:t>Koen</a:t>
            </a:r>
          </a:p>
          <a:p>
            <a:r>
              <a:rPr lang="nl-BE" sz="2400">
                <a:solidFill>
                  <a:srgbClr val="002060"/>
                </a:solidFill>
              </a:rPr>
              <a:t>Nino</a:t>
            </a:r>
          </a:p>
        </p:txBody>
      </p:sp>
      <p:pic>
        <p:nvPicPr>
          <p:cNvPr id="5" name="Afbeelding 4">
            <a:extLst>
              <a:ext uri="{FF2B5EF4-FFF2-40B4-BE49-F238E27FC236}">
                <a16:creationId xmlns:a16="http://schemas.microsoft.com/office/drawing/2014/main" id="{7D415966-7AB4-411E-AB94-55C42661C2A1}"/>
              </a:ext>
            </a:extLst>
          </p:cNvPr>
          <p:cNvPicPr>
            <a:picLocks noChangeAspect="1"/>
          </p:cNvPicPr>
          <p:nvPr/>
        </p:nvPicPr>
        <p:blipFill>
          <a:blip r:embed="rId2"/>
          <a:stretch>
            <a:fillRect/>
          </a:stretch>
        </p:blipFill>
        <p:spPr>
          <a:xfrm>
            <a:off x="3237723" y="1825624"/>
            <a:ext cx="6139543" cy="4606664"/>
          </a:xfrm>
          <a:prstGeom prst="rect">
            <a:avLst/>
          </a:prstGeom>
        </p:spPr>
      </p:pic>
    </p:spTree>
    <p:extLst>
      <p:ext uri="{BB962C8B-B14F-4D97-AF65-F5344CB8AC3E}">
        <p14:creationId xmlns:p14="http://schemas.microsoft.com/office/powerpoint/2010/main" val="1322301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7E9CD-88D7-4FC0-9BF2-BE33C6FC5C3D}"/>
              </a:ext>
            </a:extLst>
          </p:cNvPr>
          <p:cNvSpPr>
            <a:spLocks noGrp="1"/>
          </p:cNvSpPr>
          <p:nvPr>
            <p:ph type="title"/>
          </p:nvPr>
        </p:nvSpPr>
        <p:spPr/>
        <p:txBody>
          <a:bodyPr/>
          <a:lstStyle/>
          <a:p>
            <a:r>
              <a:rPr lang="nl-BE"/>
              <a:t>Sprint 1 – APP4: </a:t>
            </a:r>
            <a:r>
              <a:rPr lang="nl-BE" err="1"/>
              <a:t>FetchJSON</a:t>
            </a:r>
            <a:r>
              <a:rPr lang="nl-BE"/>
              <a:t> (2)</a:t>
            </a:r>
          </a:p>
        </p:txBody>
      </p:sp>
      <p:sp>
        <p:nvSpPr>
          <p:cNvPr id="3" name="Tijdelijke aanduiding voor inhoud 2">
            <a:extLst>
              <a:ext uri="{FF2B5EF4-FFF2-40B4-BE49-F238E27FC236}">
                <a16:creationId xmlns:a16="http://schemas.microsoft.com/office/drawing/2014/main" id="{4B9A9394-97EE-4140-A73A-74192F8EAB45}"/>
              </a:ext>
            </a:extLst>
          </p:cNvPr>
          <p:cNvSpPr>
            <a:spLocks noGrp="1"/>
          </p:cNvSpPr>
          <p:nvPr>
            <p:ph idx="1"/>
          </p:nvPr>
        </p:nvSpPr>
        <p:spPr/>
        <p:txBody>
          <a:bodyPr/>
          <a:lstStyle/>
          <a:p>
            <a:pPr marL="0" indent="0">
              <a:buNone/>
            </a:pPr>
            <a:endParaRPr lang="nl-NL">
              <a:sym typeface="Wingdings" panose="05000000000000000000" pitchFamily="2" charset="2"/>
            </a:endParaRPr>
          </a:p>
          <a:p>
            <a:endParaRPr lang="nl-NL"/>
          </a:p>
          <a:p>
            <a:endParaRPr lang="nl-BE"/>
          </a:p>
        </p:txBody>
      </p:sp>
      <p:sp>
        <p:nvSpPr>
          <p:cNvPr id="4" name="Tekstvak 3">
            <a:extLst>
              <a:ext uri="{FF2B5EF4-FFF2-40B4-BE49-F238E27FC236}">
                <a16:creationId xmlns:a16="http://schemas.microsoft.com/office/drawing/2014/main" id="{57115B38-8538-4549-90A9-CB906FBD8E41}"/>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b="1">
                <a:solidFill>
                  <a:srgbClr val="002060"/>
                </a:solidFill>
              </a:rPr>
              <a:t>Stijn</a:t>
            </a:r>
          </a:p>
          <a:p>
            <a:r>
              <a:rPr lang="nl-BE" sz="2400">
                <a:solidFill>
                  <a:srgbClr val="002060"/>
                </a:solidFill>
              </a:rPr>
              <a:t>Koen</a:t>
            </a:r>
          </a:p>
          <a:p>
            <a:r>
              <a:rPr lang="nl-BE" sz="2400">
                <a:solidFill>
                  <a:srgbClr val="002060"/>
                </a:solidFill>
              </a:rPr>
              <a:t>Nino</a:t>
            </a:r>
          </a:p>
        </p:txBody>
      </p:sp>
      <p:pic>
        <p:nvPicPr>
          <p:cNvPr id="6" name="Afbeelding 5">
            <a:extLst>
              <a:ext uri="{FF2B5EF4-FFF2-40B4-BE49-F238E27FC236}">
                <a16:creationId xmlns:a16="http://schemas.microsoft.com/office/drawing/2014/main" id="{70E152CD-5A83-4B0F-9F20-F53820F903E4}"/>
              </a:ext>
            </a:extLst>
          </p:cNvPr>
          <p:cNvPicPr>
            <a:picLocks noChangeAspect="1"/>
          </p:cNvPicPr>
          <p:nvPr/>
        </p:nvPicPr>
        <p:blipFill>
          <a:blip r:embed="rId2"/>
          <a:stretch>
            <a:fillRect/>
          </a:stretch>
        </p:blipFill>
        <p:spPr>
          <a:xfrm>
            <a:off x="1810427" y="1760310"/>
            <a:ext cx="9438403" cy="3940694"/>
          </a:xfrm>
          <a:prstGeom prst="rect">
            <a:avLst/>
          </a:prstGeom>
        </p:spPr>
      </p:pic>
    </p:spTree>
    <p:extLst>
      <p:ext uri="{BB962C8B-B14F-4D97-AF65-F5344CB8AC3E}">
        <p14:creationId xmlns:p14="http://schemas.microsoft.com/office/powerpoint/2010/main" val="51726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7E9CD-88D7-4FC0-9BF2-BE33C6FC5C3D}"/>
              </a:ext>
            </a:extLst>
          </p:cNvPr>
          <p:cNvSpPr>
            <a:spLocks noGrp="1"/>
          </p:cNvSpPr>
          <p:nvPr>
            <p:ph type="title"/>
          </p:nvPr>
        </p:nvSpPr>
        <p:spPr/>
        <p:txBody>
          <a:bodyPr/>
          <a:lstStyle/>
          <a:p>
            <a:r>
              <a:rPr lang="nl-BE"/>
              <a:t>Sprint 1 – APP4: Voorwaarden</a:t>
            </a:r>
          </a:p>
        </p:txBody>
      </p:sp>
      <p:sp>
        <p:nvSpPr>
          <p:cNvPr id="3" name="Tijdelijke aanduiding voor inhoud 2">
            <a:extLst>
              <a:ext uri="{FF2B5EF4-FFF2-40B4-BE49-F238E27FC236}">
                <a16:creationId xmlns:a16="http://schemas.microsoft.com/office/drawing/2014/main" id="{4B9A9394-97EE-4140-A73A-74192F8EAB45}"/>
              </a:ext>
            </a:extLst>
          </p:cNvPr>
          <p:cNvSpPr>
            <a:spLocks noGrp="1"/>
          </p:cNvSpPr>
          <p:nvPr>
            <p:ph idx="1"/>
          </p:nvPr>
        </p:nvSpPr>
        <p:spPr/>
        <p:txBody>
          <a:bodyPr/>
          <a:lstStyle/>
          <a:p>
            <a:r>
              <a:rPr lang="nl-BE"/>
              <a:t>View:</a:t>
            </a:r>
          </a:p>
          <a:p>
            <a:pPr lvl="1"/>
            <a:r>
              <a:rPr lang="nl-BE"/>
              <a:t>Algemene voorwaarden</a:t>
            </a:r>
          </a:p>
          <a:p>
            <a:pPr lvl="1"/>
            <a:r>
              <a:rPr lang="nl-BE" err="1"/>
              <a:t>Checkbox</a:t>
            </a:r>
            <a:endParaRPr lang="nl-BE"/>
          </a:p>
          <a:p>
            <a:pPr lvl="1"/>
            <a:r>
              <a:rPr lang="nl-BE"/>
              <a:t>Knop</a:t>
            </a:r>
          </a:p>
          <a:p>
            <a:endParaRPr lang="nl-BE"/>
          </a:p>
          <a:p>
            <a:r>
              <a:rPr lang="nl-BE"/>
              <a:t>Downloaden van server</a:t>
            </a:r>
          </a:p>
          <a:p>
            <a:r>
              <a:rPr lang="nl-BE"/>
              <a:t>Extra:</a:t>
            </a:r>
          </a:p>
          <a:p>
            <a:pPr lvl="1"/>
            <a:r>
              <a:rPr lang="nl-BE"/>
              <a:t>Check netwerkstatus</a:t>
            </a:r>
          </a:p>
          <a:p>
            <a:pPr lvl="1"/>
            <a:r>
              <a:rPr lang="nl-BE"/>
              <a:t>Check inlogstatus</a:t>
            </a:r>
          </a:p>
          <a:p>
            <a:endParaRPr lang="nl-BE"/>
          </a:p>
        </p:txBody>
      </p:sp>
      <p:sp>
        <p:nvSpPr>
          <p:cNvPr id="4" name="Tekstvak 3">
            <a:extLst>
              <a:ext uri="{FF2B5EF4-FFF2-40B4-BE49-F238E27FC236}">
                <a16:creationId xmlns:a16="http://schemas.microsoft.com/office/drawing/2014/main" id="{57115B38-8538-4549-90A9-CB906FBD8E41}"/>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b="1">
                <a:solidFill>
                  <a:srgbClr val="002060"/>
                </a:solidFill>
              </a:rPr>
              <a:t>Stijn</a:t>
            </a:r>
          </a:p>
          <a:p>
            <a:r>
              <a:rPr lang="nl-BE" sz="2400">
                <a:solidFill>
                  <a:srgbClr val="002060"/>
                </a:solidFill>
              </a:rPr>
              <a:t>Koen</a:t>
            </a:r>
          </a:p>
          <a:p>
            <a:r>
              <a:rPr lang="nl-BE" sz="2400">
                <a:solidFill>
                  <a:srgbClr val="002060"/>
                </a:solidFill>
              </a:rPr>
              <a:t>Nino</a:t>
            </a:r>
          </a:p>
        </p:txBody>
      </p:sp>
      <p:pic>
        <p:nvPicPr>
          <p:cNvPr id="8" name="Afbeelding 7">
            <a:extLst>
              <a:ext uri="{FF2B5EF4-FFF2-40B4-BE49-F238E27FC236}">
                <a16:creationId xmlns:a16="http://schemas.microsoft.com/office/drawing/2014/main" id="{A53FF3B8-9679-46F4-8C5C-599854F9DEB2}"/>
              </a:ext>
            </a:extLst>
          </p:cNvPr>
          <p:cNvPicPr>
            <a:picLocks noChangeAspect="1"/>
          </p:cNvPicPr>
          <p:nvPr/>
        </p:nvPicPr>
        <p:blipFill>
          <a:blip r:embed="rId2"/>
          <a:stretch>
            <a:fillRect/>
          </a:stretch>
        </p:blipFill>
        <p:spPr>
          <a:xfrm>
            <a:off x="8694769" y="1822324"/>
            <a:ext cx="2268700" cy="4280026"/>
          </a:xfrm>
          <a:prstGeom prst="rect">
            <a:avLst/>
          </a:prstGeom>
        </p:spPr>
      </p:pic>
      <p:pic>
        <p:nvPicPr>
          <p:cNvPr id="10" name="Afbeelding 9">
            <a:extLst>
              <a:ext uri="{FF2B5EF4-FFF2-40B4-BE49-F238E27FC236}">
                <a16:creationId xmlns:a16="http://schemas.microsoft.com/office/drawing/2014/main" id="{72F9617B-E9FD-43FE-BD5D-78D37331A8EF}"/>
              </a:ext>
            </a:extLst>
          </p:cNvPr>
          <p:cNvPicPr>
            <a:picLocks noChangeAspect="1"/>
          </p:cNvPicPr>
          <p:nvPr/>
        </p:nvPicPr>
        <p:blipFill>
          <a:blip r:embed="rId3"/>
          <a:stretch>
            <a:fillRect/>
          </a:stretch>
        </p:blipFill>
        <p:spPr>
          <a:xfrm>
            <a:off x="6096000" y="4787900"/>
            <a:ext cx="2162175" cy="1314450"/>
          </a:xfrm>
          <a:prstGeom prst="rect">
            <a:avLst/>
          </a:prstGeom>
        </p:spPr>
      </p:pic>
    </p:spTree>
    <p:extLst>
      <p:ext uri="{BB962C8B-B14F-4D97-AF65-F5344CB8AC3E}">
        <p14:creationId xmlns:p14="http://schemas.microsoft.com/office/powerpoint/2010/main" val="1863878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7E9CD-88D7-4FC0-9BF2-BE33C6FC5C3D}"/>
              </a:ext>
            </a:extLst>
          </p:cNvPr>
          <p:cNvSpPr>
            <a:spLocks noGrp="1"/>
          </p:cNvSpPr>
          <p:nvPr>
            <p:ph type="title"/>
          </p:nvPr>
        </p:nvSpPr>
        <p:spPr/>
        <p:txBody>
          <a:bodyPr/>
          <a:lstStyle/>
          <a:p>
            <a:r>
              <a:rPr lang="nl-BE"/>
              <a:t>Sprint 1 – APP3: Noodnummers</a:t>
            </a:r>
          </a:p>
        </p:txBody>
      </p:sp>
      <p:sp>
        <p:nvSpPr>
          <p:cNvPr id="3" name="Tijdelijke aanduiding voor inhoud 2">
            <a:extLst>
              <a:ext uri="{FF2B5EF4-FFF2-40B4-BE49-F238E27FC236}">
                <a16:creationId xmlns:a16="http://schemas.microsoft.com/office/drawing/2014/main" id="{4B9A9394-97EE-4140-A73A-74192F8EAB45}"/>
              </a:ext>
            </a:extLst>
          </p:cNvPr>
          <p:cNvSpPr>
            <a:spLocks noGrp="1"/>
          </p:cNvSpPr>
          <p:nvPr>
            <p:ph idx="1"/>
          </p:nvPr>
        </p:nvSpPr>
        <p:spPr/>
        <p:txBody>
          <a:bodyPr/>
          <a:lstStyle/>
          <a:p>
            <a:r>
              <a:rPr lang="nl-NL" err="1"/>
              <a:t>Appbar</a:t>
            </a:r>
            <a:r>
              <a:rPr lang="nl-NL"/>
              <a:t>: noodnummer icoon</a:t>
            </a:r>
          </a:p>
          <a:p>
            <a:r>
              <a:rPr lang="nl-NL" err="1"/>
              <a:t>Dropdown</a:t>
            </a:r>
            <a:r>
              <a:rPr lang="nl-NL"/>
              <a:t> met noodnummers</a:t>
            </a:r>
          </a:p>
          <a:p>
            <a:r>
              <a:rPr lang="nl-NL"/>
              <a:t>Instant call</a:t>
            </a:r>
          </a:p>
          <a:p>
            <a:endParaRPr lang="nl-NL"/>
          </a:p>
          <a:p>
            <a:endParaRPr lang="nl-BE"/>
          </a:p>
        </p:txBody>
      </p:sp>
      <p:sp>
        <p:nvSpPr>
          <p:cNvPr id="4" name="Tekstvak 3">
            <a:extLst>
              <a:ext uri="{FF2B5EF4-FFF2-40B4-BE49-F238E27FC236}">
                <a16:creationId xmlns:a16="http://schemas.microsoft.com/office/drawing/2014/main" id="{57115B38-8538-4549-90A9-CB906FBD8E41}"/>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b="1">
                <a:solidFill>
                  <a:srgbClr val="002060"/>
                </a:solidFill>
              </a:rPr>
              <a:t>Stijn</a:t>
            </a:r>
          </a:p>
          <a:p>
            <a:r>
              <a:rPr lang="nl-BE" sz="2400">
                <a:solidFill>
                  <a:srgbClr val="002060"/>
                </a:solidFill>
              </a:rPr>
              <a:t>Koen</a:t>
            </a:r>
          </a:p>
          <a:p>
            <a:r>
              <a:rPr lang="nl-BE" sz="2400">
                <a:solidFill>
                  <a:srgbClr val="002060"/>
                </a:solidFill>
              </a:rPr>
              <a:t>Nino</a:t>
            </a:r>
          </a:p>
        </p:txBody>
      </p:sp>
      <p:pic>
        <p:nvPicPr>
          <p:cNvPr id="5" name="Afbeelding 4">
            <a:extLst>
              <a:ext uri="{FF2B5EF4-FFF2-40B4-BE49-F238E27FC236}">
                <a16:creationId xmlns:a16="http://schemas.microsoft.com/office/drawing/2014/main" id="{24F4EC38-0CA2-4AEA-BD13-BF31A89D64F5}"/>
              </a:ext>
            </a:extLst>
          </p:cNvPr>
          <p:cNvPicPr/>
          <p:nvPr/>
        </p:nvPicPr>
        <p:blipFill>
          <a:blip r:embed="rId2">
            <a:extLst>
              <a:ext uri="{28A0092B-C50C-407E-A947-70E740481C1C}">
                <a14:useLocalDpi xmlns:a14="http://schemas.microsoft.com/office/drawing/2010/main" val="0"/>
              </a:ext>
            </a:extLst>
          </a:blip>
          <a:stretch>
            <a:fillRect/>
          </a:stretch>
        </p:blipFill>
        <p:spPr>
          <a:xfrm>
            <a:off x="1876777" y="4040156"/>
            <a:ext cx="4348065" cy="1094439"/>
          </a:xfrm>
          <a:prstGeom prst="rect">
            <a:avLst/>
          </a:prstGeom>
        </p:spPr>
      </p:pic>
      <p:pic>
        <p:nvPicPr>
          <p:cNvPr id="6" name="Afbeelding 5" descr="Afbeelding met schermafbeelding&#10;&#10;Automatisch gegenereerde beschrijving">
            <a:extLst>
              <a:ext uri="{FF2B5EF4-FFF2-40B4-BE49-F238E27FC236}">
                <a16:creationId xmlns:a16="http://schemas.microsoft.com/office/drawing/2014/main" id="{F42F992C-8CEC-4B8A-BA73-82BCFD13FC01}"/>
              </a:ext>
            </a:extLst>
          </p:cNvPr>
          <p:cNvPicPr/>
          <p:nvPr/>
        </p:nvPicPr>
        <p:blipFill>
          <a:blip r:embed="rId3">
            <a:extLst>
              <a:ext uri="{28A0092B-C50C-407E-A947-70E740481C1C}">
                <a14:useLocalDpi xmlns:a14="http://schemas.microsoft.com/office/drawing/2010/main" val="0"/>
              </a:ext>
            </a:extLst>
          </a:blip>
          <a:stretch>
            <a:fillRect/>
          </a:stretch>
        </p:blipFill>
        <p:spPr>
          <a:xfrm>
            <a:off x="7110178" y="4040156"/>
            <a:ext cx="3963935" cy="2086324"/>
          </a:xfrm>
          <a:prstGeom prst="rect">
            <a:avLst/>
          </a:prstGeom>
        </p:spPr>
      </p:pic>
    </p:spTree>
    <p:extLst>
      <p:ext uri="{BB962C8B-B14F-4D97-AF65-F5344CB8AC3E}">
        <p14:creationId xmlns:p14="http://schemas.microsoft.com/office/powerpoint/2010/main" val="2323890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7E9CD-88D7-4FC0-9BF2-BE33C6FC5C3D}"/>
              </a:ext>
            </a:extLst>
          </p:cNvPr>
          <p:cNvSpPr>
            <a:spLocks noGrp="1"/>
          </p:cNvSpPr>
          <p:nvPr>
            <p:ph type="title"/>
          </p:nvPr>
        </p:nvSpPr>
        <p:spPr/>
        <p:txBody>
          <a:bodyPr/>
          <a:lstStyle/>
          <a:p>
            <a:r>
              <a:rPr lang="nl-BE"/>
              <a:t>Sprint 1 – Problemen</a:t>
            </a:r>
          </a:p>
        </p:txBody>
      </p:sp>
      <p:sp>
        <p:nvSpPr>
          <p:cNvPr id="4" name="Tekstvak 3">
            <a:extLst>
              <a:ext uri="{FF2B5EF4-FFF2-40B4-BE49-F238E27FC236}">
                <a16:creationId xmlns:a16="http://schemas.microsoft.com/office/drawing/2014/main" id="{57115B38-8538-4549-90A9-CB906FBD8E41}"/>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b="1">
                <a:solidFill>
                  <a:srgbClr val="002060"/>
                </a:solidFill>
              </a:rPr>
              <a:t>Stijn</a:t>
            </a:r>
          </a:p>
          <a:p>
            <a:r>
              <a:rPr lang="nl-BE" sz="2400">
                <a:solidFill>
                  <a:srgbClr val="002060"/>
                </a:solidFill>
              </a:rPr>
              <a:t>Koen</a:t>
            </a:r>
          </a:p>
          <a:p>
            <a:r>
              <a:rPr lang="nl-BE" sz="2400">
                <a:solidFill>
                  <a:srgbClr val="002060"/>
                </a:solidFill>
              </a:rPr>
              <a:t>Nino</a:t>
            </a:r>
          </a:p>
        </p:txBody>
      </p:sp>
      <p:sp>
        <p:nvSpPr>
          <p:cNvPr id="5" name="Tekstvak 4">
            <a:extLst>
              <a:ext uri="{FF2B5EF4-FFF2-40B4-BE49-F238E27FC236}">
                <a16:creationId xmlns:a16="http://schemas.microsoft.com/office/drawing/2014/main" id="{1888B092-6222-42F4-B2B1-C2CBE8D39313}"/>
              </a:ext>
            </a:extLst>
          </p:cNvPr>
          <p:cNvSpPr txBox="1"/>
          <p:nvPr/>
        </p:nvSpPr>
        <p:spPr>
          <a:xfrm>
            <a:off x="4105582" y="1825624"/>
            <a:ext cx="3980833" cy="480131"/>
          </a:xfrm>
          <a:prstGeom prst="rect">
            <a:avLst/>
          </a:prstGeom>
          <a:noFill/>
        </p:spPr>
        <p:txBody>
          <a:bodyPr wrap="square" rtlCol="0">
            <a:spAutoFit/>
          </a:bodyPr>
          <a:lstStyle/>
          <a:p>
            <a:pPr eaLnBrk="1" hangingPunct="1">
              <a:lnSpc>
                <a:spcPct val="90000"/>
              </a:lnSpc>
              <a:spcBef>
                <a:spcPts val="1000"/>
              </a:spcBef>
              <a:buClr>
                <a:srgbClr val="E00049"/>
              </a:buClr>
            </a:pPr>
            <a:r>
              <a:rPr lang="nl-BE" sz="2800">
                <a:solidFill>
                  <a:srgbClr val="002757"/>
                </a:solidFill>
                <a:latin typeface="+mn-lt"/>
              </a:rPr>
              <a:t>Te weinig communicatie</a:t>
            </a:r>
          </a:p>
        </p:txBody>
      </p:sp>
      <p:sp>
        <p:nvSpPr>
          <p:cNvPr id="12" name="Pijl: omlaag 11">
            <a:extLst>
              <a:ext uri="{FF2B5EF4-FFF2-40B4-BE49-F238E27FC236}">
                <a16:creationId xmlns:a16="http://schemas.microsoft.com/office/drawing/2014/main" id="{D3E26CBA-E218-4329-AE14-BBA2EB08EC26}"/>
              </a:ext>
            </a:extLst>
          </p:cNvPr>
          <p:cNvSpPr/>
          <p:nvPr/>
        </p:nvSpPr>
        <p:spPr>
          <a:xfrm>
            <a:off x="5540825" y="2394828"/>
            <a:ext cx="1110343" cy="6251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Tekstvak 12">
            <a:extLst>
              <a:ext uri="{FF2B5EF4-FFF2-40B4-BE49-F238E27FC236}">
                <a16:creationId xmlns:a16="http://schemas.microsoft.com/office/drawing/2014/main" id="{998D7A78-8E20-4749-A42D-5A500F859005}"/>
              </a:ext>
            </a:extLst>
          </p:cNvPr>
          <p:cNvSpPr txBox="1"/>
          <p:nvPr/>
        </p:nvSpPr>
        <p:spPr>
          <a:xfrm>
            <a:off x="3408659" y="3109052"/>
            <a:ext cx="5374676" cy="480131"/>
          </a:xfrm>
          <a:prstGeom prst="rect">
            <a:avLst/>
          </a:prstGeom>
          <a:noFill/>
        </p:spPr>
        <p:txBody>
          <a:bodyPr wrap="square" rtlCol="0">
            <a:spAutoFit/>
          </a:bodyPr>
          <a:lstStyle/>
          <a:p>
            <a:pPr eaLnBrk="1" hangingPunct="1">
              <a:lnSpc>
                <a:spcPct val="90000"/>
              </a:lnSpc>
              <a:spcBef>
                <a:spcPts val="1000"/>
              </a:spcBef>
              <a:buClr>
                <a:srgbClr val="E00049"/>
              </a:buClr>
            </a:pPr>
            <a:r>
              <a:rPr lang="nl-BE" sz="2800">
                <a:solidFill>
                  <a:srgbClr val="002757"/>
                </a:solidFill>
                <a:latin typeface="+mn-lt"/>
              </a:rPr>
              <a:t>Slecht/geen gemaakte afspraken</a:t>
            </a:r>
          </a:p>
        </p:txBody>
      </p:sp>
      <p:sp>
        <p:nvSpPr>
          <p:cNvPr id="14" name="Pijl: omlaag 13">
            <a:extLst>
              <a:ext uri="{FF2B5EF4-FFF2-40B4-BE49-F238E27FC236}">
                <a16:creationId xmlns:a16="http://schemas.microsoft.com/office/drawing/2014/main" id="{D60BB104-562F-4524-AD4E-5A39196DB693}"/>
              </a:ext>
            </a:extLst>
          </p:cNvPr>
          <p:cNvSpPr/>
          <p:nvPr/>
        </p:nvSpPr>
        <p:spPr>
          <a:xfrm>
            <a:off x="5540825" y="3678256"/>
            <a:ext cx="1110343" cy="6251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C4F7BF40-3409-491E-A9ED-6994D9FCEFAF}"/>
              </a:ext>
            </a:extLst>
          </p:cNvPr>
          <p:cNvSpPr txBox="1"/>
          <p:nvPr/>
        </p:nvSpPr>
        <p:spPr>
          <a:xfrm>
            <a:off x="3903181" y="4392480"/>
            <a:ext cx="4699876" cy="480131"/>
          </a:xfrm>
          <a:prstGeom prst="rect">
            <a:avLst/>
          </a:prstGeom>
          <a:noFill/>
        </p:spPr>
        <p:txBody>
          <a:bodyPr wrap="square" rtlCol="0">
            <a:spAutoFit/>
          </a:bodyPr>
          <a:lstStyle/>
          <a:p>
            <a:pPr eaLnBrk="1" hangingPunct="1">
              <a:lnSpc>
                <a:spcPct val="90000"/>
              </a:lnSpc>
              <a:spcBef>
                <a:spcPts val="1000"/>
              </a:spcBef>
              <a:buClr>
                <a:srgbClr val="E00049"/>
              </a:buClr>
            </a:pPr>
            <a:r>
              <a:rPr lang="nl-BE" sz="2800">
                <a:solidFill>
                  <a:srgbClr val="002757"/>
                </a:solidFill>
                <a:latin typeface="+mn-lt"/>
              </a:rPr>
              <a:t>8 verschillende programma’s</a:t>
            </a:r>
          </a:p>
        </p:txBody>
      </p:sp>
      <p:sp>
        <p:nvSpPr>
          <p:cNvPr id="16" name="Pijl: omlaag 15">
            <a:extLst>
              <a:ext uri="{FF2B5EF4-FFF2-40B4-BE49-F238E27FC236}">
                <a16:creationId xmlns:a16="http://schemas.microsoft.com/office/drawing/2014/main" id="{A2C27D56-EBF5-4234-9AE3-D8D25909FE9E}"/>
              </a:ext>
            </a:extLst>
          </p:cNvPr>
          <p:cNvSpPr/>
          <p:nvPr/>
        </p:nvSpPr>
        <p:spPr>
          <a:xfrm>
            <a:off x="5540825" y="4961684"/>
            <a:ext cx="1110343" cy="6251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Tekstvak 16">
            <a:extLst>
              <a:ext uri="{FF2B5EF4-FFF2-40B4-BE49-F238E27FC236}">
                <a16:creationId xmlns:a16="http://schemas.microsoft.com/office/drawing/2014/main" id="{D6CB8392-EF1E-4166-9C9F-5A0D9EC3811D}"/>
              </a:ext>
            </a:extLst>
          </p:cNvPr>
          <p:cNvSpPr txBox="1"/>
          <p:nvPr/>
        </p:nvSpPr>
        <p:spPr>
          <a:xfrm>
            <a:off x="2692051" y="5678804"/>
            <a:ext cx="6807889" cy="480131"/>
          </a:xfrm>
          <a:prstGeom prst="rect">
            <a:avLst/>
          </a:prstGeom>
          <a:noFill/>
        </p:spPr>
        <p:txBody>
          <a:bodyPr wrap="square" rtlCol="0">
            <a:spAutoFit/>
          </a:bodyPr>
          <a:lstStyle/>
          <a:p>
            <a:pPr eaLnBrk="1" hangingPunct="1">
              <a:lnSpc>
                <a:spcPct val="90000"/>
              </a:lnSpc>
              <a:spcBef>
                <a:spcPts val="1000"/>
              </a:spcBef>
              <a:buClr>
                <a:srgbClr val="E00049"/>
              </a:buClr>
            </a:pPr>
            <a:r>
              <a:rPr lang="nl-BE" sz="2800">
                <a:solidFill>
                  <a:srgbClr val="002757"/>
                </a:solidFill>
                <a:latin typeface="+mn-lt"/>
              </a:rPr>
              <a:t>Geen werkende demo op einde van sprint</a:t>
            </a:r>
          </a:p>
        </p:txBody>
      </p:sp>
    </p:spTree>
    <p:extLst>
      <p:ext uri="{BB962C8B-B14F-4D97-AF65-F5344CB8AC3E}">
        <p14:creationId xmlns:p14="http://schemas.microsoft.com/office/powerpoint/2010/main" val="3597786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00B5CF-891F-4694-B3C0-56E1669EE458}"/>
              </a:ext>
            </a:extLst>
          </p:cNvPr>
          <p:cNvSpPr>
            <a:spLocks noGrp="1"/>
          </p:cNvSpPr>
          <p:nvPr>
            <p:ph type="title"/>
          </p:nvPr>
        </p:nvSpPr>
        <p:spPr/>
        <p:txBody>
          <a:bodyPr/>
          <a:lstStyle/>
          <a:p>
            <a:r>
              <a:rPr lang="nl-BE"/>
              <a:t>Inhoudsopgave</a:t>
            </a:r>
          </a:p>
        </p:txBody>
      </p:sp>
      <p:sp>
        <p:nvSpPr>
          <p:cNvPr id="3" name="Tijdelijke aanduiding voor inhoud 2">
            <a:extLst>
              <a:ext uri="{FF2B5EF4-FFF2-40B4-BE49-F238E27FC236}">
                <a16:creationId xmlns:a16="http://schemas.microsoft.com/office/drawing/2014/main" id="{885427C4-E059-445A-AFD6-AE5AF5DA1394}"/>
              </a:ext>
            </a:extLst>
          </p:cNvPr>
          <p:cNvSpPr>
            <a:spLocks noGrp="1"/>
          </p:cNvSpPr>
          <p:nvPr>
            <p:ph idx="1"/>
          </p:nvPr>
        </p:nvSpPr>
        <p:spPr>
          <a:xfrm>
            <a:off x="1876778" y="1457978"/>
            <a:ext cx="9948333" cy="4750153"/>
          </a:xfrm>
        </p:spPr>
        <p:txBody>
          <a:bodyPr/>
          <a:lstStyle/>
          <a:p>
            <a:r>
              <a:rPr lang="nl-BE"/>
              <a:t>Agile</a:t>
            </a:r>
          </a:p>
          <a:p>
            <a:r>
              <a:rPr lang="nl-BE"/>
              <a:t>Projectomschrijving</a:t>
            </a:r>
          </a:p>
          <a:p>
            <a:r>
              <a:rPr lang="nl-BE"/>
              <a:t>Demo</a:t>
            </a:r>
          </a:p>
          <a:p>
            <a:r>
              <a:rPr lang="nl-BE"/>
              <a:t>Sprint 0</a:t>
            </a:r>
          </a:p>
          <a:p>
            <a:r>
              <a:rPr lang="nl-BE"/>
              <a:t>Sprint 1</a:t>
            </a:r>
          </a:p>
          <a:p>
            <a:r>
              <a:rPr lang="nl-BE" b="1"/>
              <a:t>Sprint 2</a:t>
            </a:r>
          </a:p>
          <a:p>
            <a:r>
              <a:rPr lang="nl-BE"/>
              <a:t>Sprint 3</a:t>
            </a:r>
          </a:p>
          <a:p>
            <a:r>
              <a:rPr lang="nl-BE"/>
              <a:t>Sprint 4</a:t>
            </a:r>
          </a:p>
          <a:p>
            <a:r>
              <a:rPr lang="nl-BE"/>
              <a:t>Sprint 5</a:t>
            </a:r>
          </a:p>
          <a:p>
            <a:r>
              <a:rPr lang="nl-BE"/>
              <a:t>Besluit</a:t>
            </a:r>
          </a:p>
        </p:txBody>
      </p:sp>
      <p:sp>
        <p:nvSpPr>
          <p:cNvPr id="4" name="Tekstvak 3">
            <a:extLst>
              <a:ext uri="{FF2B5EF4-FFF2-40B4-BE49-F238E27FC236}">
                <a16:creationId xmlns:a16="http://schemas.microsoft.com/office/drawing/2014/main" id="{19ABFB9B-B35D-4890-84CC-BCABC79CBF7C}"/>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b="1">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3783127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497C49-AD9A-4955-9298-6682E447A5FE}"/>
              </a:ext>
            </a:extLst>
          </p:cNvPr>
          <p:cNvSpPr>
            <a:spLocks noGrp="1"/>
          </p:cNvSpPr>
          <p:nvPr>
            <p:ph type="title"/>
          </p:nvPr>
        </p:nvSpPr>
        <p:spPr/>
        <p:txBody>
          <a:bodyPr/>
          <a:lstStyle/>
          <a:p>
            <a:r>
              <a:rPr lang="nl-BE"/>
              <a:t>Agile - Scrum</a:t>
            </a:r>
          </a:p>
        </p:txBody>
      </p:sp>
      <p:sp>
        <p:nvSpPr>
          <p:cNvPr id="3" name="Tijdelijke aanduiding voor inhoud 2">
            <a:extLst>
              <a:ext uri="{FF2B5EF4-FFF2-40B4-BE49-F238E27FC236}">
                <a16:creationId xmlns:a16="http://schemas.microsoft.com/office/drawing/2014/main" id="{094D9FE9-7E5C-4F79-A6AD-2228C00412D1}"/>
              </a:ext>
            </a:extLst>
          </p:cNvPr>
          <p:cNvSpPr>
            <a:spLocks noGrp="1"/>
          </p:cNvSpPr>
          <p:nvPr>
            <p:ph idx="1"/>
          </p:nvPr>
        </p:nvSpPr>
        <p:spPr/>
        <p:txBody>
          <a:bodyPr/>
          <a:lstStyle/>
          <a:p>
            <a:r>
              <a:rPr lang="nl-BE"/>
              <a:t>User stories</a:t>
            </a:r>
          </a:p>
          <a:p>
            <a:r>
              <a:rPr lang="nl-BE"/>
              <a:t>Backlog</a:t>
            </a:r>
          </a:p>
          <a:p>
            <a:r>
              <a:rPr lang="nl-BE"/>
              <a:t>Poker planning</a:t>
            </a:r>
          </a:p>
          <a:p>
            <a:r>
              <a:rPr lang="nl-BE"/>
              <a:t>Sprint planning</a:t>
            </a:r>
          </a:p>
          <a:p>
            <a:r>
              <a:rPr lang="nl-BE"/>
              <a:t>Sprint</a:t>
            </a:r>
          </a:p>
          <a:p>
            <a:r>
              <a:rPr lang="nl-BE"/>
              <a:t>Stand-up</a:t>
            </a:r>
          </a:p>
          <a:p>
            <a:r>
              <a:rPr lang="nl-BE"/>
              <a:t>Sprint Review</a:t>
            </a:r>
          </a:p>
          <a:p>
            <a:r>
              <a:rPr lang="nl-BE"/>
              <a:t>Retrospective</a:t>
            </a:r>
          </a:p>
        </p:txBody>
      </p:sp>
      <p:sp>
        <p:nvSpPr>
          <p:cNvPr id="4" name="Tekstvak 3">
            <a:extLst>
              <a:ext uri="{FF2B5EF4-FFF2-40B4-BE49-F238E27FC236}">
                <a16:creationId xmlns:a16="http://schemas.microsoft.com/office/drawing/2014/main" id="{7F440FEF-CFBE-4244-81EC-9E2F834FEEC5}"/>
              </a:ext>
            </a:extLst>
          </p:cNvPr>
          <p:cNvSpPr txBox="1"/>
          <p:nvPr/>
        </p:nvSpPr>
        <p:spPr>
          <a:xfrm>
            <a:off x="113122" y="1825624"/>
            <a:ext cx="1489435" cy="3046988"/>
          </a:xfrm>
          <a:prstGeom prst="rect">
            <a:avLst/>
          </a:prstGeom>
          <a:noFill/>
        </p:spPr>
        <p:txBody>
          <a:bodyPr wrap="square" rtlCol="0">
            <a:spAutoFit/>
          </a:bodyPr>
          <a:lstStyle/>
          <a:p>
            <a:r>
              <a:rPr lang="nl-BE" sz="2400" b="1">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pic>
        <p:nvPicPr>
          <p:cNvPr id="1026" name="Picture 2" descr="Afbeeldingsresultaat voor scrum">
            <a:extLst>
              <a:ext uri="{FF2B5EF4-FFF2-40B4-BE49-F238E27FC236}">
                <a16:creationId xmlns:a16="http://schemas.microsoft.com/office/drawing/2014/main" id="{B08BC873-A595-4889-BA94-C7FD0273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7488" y="1825624"/>
            <a:ext cx="538829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727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7E9CD-88D7-4FC0-9BF2-BE33C6FC5C3D}"/>
              </a:ext>
            </a:extLst>
          </p:cNvPr>
          <p:cNvSpPr>
            <a:spLocks noGrp="1"/>
          </p:cNvSpPr>
          <p:nvPr>
            <p:ph type="title"/>
          </p:nvPr>
        </p:nvSpPr>
        <p:spPr/>
        <p:txBody>
          <a:bodyPr/>
          <a:lstStyle/>
          <a:p>
            <a:r>
              <a:rPr lang="nl-BE"/>
              <a:t>Sprint 2</a:t>
            </a:r>
          </a:p>
        </p:txBody>
      </p:sp>
      <p:sp>
        <p:nvSpPr>
          <p:cNvPr id="3" name="Tijdelijke aanduiding voor inhoud 2">
            <a:extLst>
              <a:ext uri="{FF2B5EF4-FFF2-40B4-BE49-F238E27FC236}">
                <a16:creationId xmlns:a16="http://schemas.microsoft.com/office/drawing/2014/main" id="{4B9A9394-97EE-4140-A73A-74192F8EAB45}"/>
              </a:ext>
            </a:extLst>
          </p:cNvPr>
          <p:cNvSpPr>
            <a:spLocks noGrp="1"/>
          </p:cNvSpPr>
          <p:nvPr>
            <p:ph idx="1"/>
          </p:nvPr>
        </p:nvSpPr>
        <p:spPr/>
        <p:txBody>
          <a:bodyPr/>
          <a:lstStyle/>
          <a:p>
            <a:r>
              <a:rPr lang="nl-NL"/>
              <a:t>Navigatie</a:t>
            </a:r>
          </a:p>
          <a:p>
            <a:r>
              <a:rPr lang="nl-NL"/>
              <a:t>Views + </a:t>
            </a:r>
            <a:r>
              <a:rPr lang="nl-NL" err="1"/>
              <a:t>viewmodels</a:t>
            </a:r>
            <a:r>
              <a:rPr lang="nl-NL"/>
              <a:t> aanmaken</a:t>
            </a:r>
          </a:p>
          <a:p>
            <a:pPr lvl="1"/>
            <a:r>
              <a:rPr lang="nl-NL"/>
              <a:t>Planning</a:t>
            </a:r>
          </a:p>
          <a:p>
            <a:pPr lvl="1"/>
            <a:r>
              <a:rPr lang="nl-NL"/>
              <a:t>Hotels</a:t>
            </a:r>
          </a:p>
          <a:p>
            <a:pPr lvl="1"/>
            <a:r>
              <a:rPr lang="nl-NL"/>
              <a:t>Hotel info</a:t>
            </a:r>
          </a:p>
          <a:p>
            <a:pPr lvl="1"/>
            <a:r>
              <a:rPr lang="nl-NL"/>
              <a:t>Auto’s</a:t>
            </a:r>
          </a:p>
          <a:p>
            <a:r>
              <a:rPr lang="nl-NL"/>
              <a:t>Dummy data (lokaal)</a:t>
            </a:r>
          </a:p>
          <a:p>
            <a:endParaRPr lang="nl-NL"/>
          </a:p>
          <a:p>
            <a:endParaRPr lang="nl-BE"/>
          </a:p>
        </p:txBody>
      </p:sp>
      <p:sp>
        <p:nvSpPr>
          <p:cNvPr id="4" name="Tekstvak 3">
            <a:extLst>
              <a:ext uri="{FF2B5EF4-FFF2-40B4-BE49-F238E27FC236}">
                <a16:creationId xmlns:a16="http://schemas.microsoft.com/office/drawing/2014/main" id="{57115B38-8538-4549-90A9-CB906FBD8E41}"/>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b="1">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2567733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7E9CD-88D7-4FC0-9BF2-BE33C6FC5C3D}"/>
              </a:ext>
            </a:extLst>
          </p:cNvPr>
          <p:cNvSpPr>
            <a:spLocks noGrp="1"/>
          </p:cNvSpPr>
          <p:nvPr>
            <p:ph type="title"/>
          </p:nvPr>
        </p:nvSpPr>
        <p:spPr/>
        <p:txBody>
          <a:bodyPr/>
          <a:lstStyle/>
          <a:p>
            <a:r>
              <a:rPr lang="nl-BE"/>
              <a:t>Sprint 2 - navigatie</a:t>
            </a:r>
          </a:p>
        </p:txBody>
      </p:sp>
      <p:sp>
        <p:nvSpPr>
          <p:cNvPr id="3" name="Tijdelijke aanduiding voor inhoud 2">
            <a:extLst>
              <a:ext uri="{FF2B5EF4-FFF2-40B4-BE49-F238E27FC236}">
                <a16:creationId xmlns:a16="http://schemas.microsoft.com/office/drawing/2014/main" id="{4B9A9394-97EE-4140-A73A-74192F8EAB45}"/>
              </a:ext>
            </a:extLst>
          </p:cNvPr>
          <p:cNvSpPr>
            <a:spLocks noGrp="1"/>
          </p:cNvSpPr>
          <p:nvPr>
            <p:ph idx="1"/>
          </p:nvPr>
        </p:nvSpPr>
        <p:spPr/>
        <p:txBody>
          <a:bodyPr/>
          <a:lstStyle/>
          <a:p>
            <a:r>
              <a:rPr lang="nl-NL"/>
              <a:t>Bottom </a:t>
            </a:r>
            <a:r>
              <a:rPr lang="nl-NL" err="1"/>
              <a:t>navigation</a:t>
            </a:r>
            <a:r>
              <a:rPr lang="nl-NL"/>
              <a:t> bar</a:t>
            </a:r>
          </a:p>
          <a:p>
            <a:r>
              <a:rPr lang="nl-NL"/>
              <a:t>Navigeren tussen pagina’s</a:t>
            </a:r>
          </a:p>
          <a:p>
            <a:endParaRPr lang="nl-NL"/>
          </a:p>
          <a:p>
            <a:endParaRPr lang="nl-BE"/>
          </a:p>
        </p:txBody>
      </p:sp>
      <p:sp>
        <p:nvSpPr>
          <p:cNvPr id="4" name="Tekstvak 3">
            <a:extLst>
              <a:ext uri="{FF2B5EF4-FFF2-40B4-BE49-F238E27FC236}">
                <a16:creationId xmlns:a16="http://schemas.microsoft.com/office/drawing/2014/main" id="{57115B38-8538-4549-90A9-CB906FBD8E41}"/>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b="1">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pic>
        <p:nvPicPr>
          <p:cNvPr id="11" name="Tijdelijke aanduiding voor inhoud 7" descr="Afbeelding met schermafbeelding&#10;&#10;Automatisch gegenereerde beschrijving">
            <a:extLst>
              <a:ext uri="{FF2B5EF4-FFF2-40B4-BE49-F238E27FC236}">
                <a16:creationId xmlns:a16="http://schemas.microsoft.com/office/drawing/2014/main" id="{B651E440-ED60-4453-98F3-5A512D6F3DEF}"/>
              </a:ext>
            </a:extLst>
          </p:cNvPr>
          <p:cNvPicPr>
            <a:picLocks noChangeAspect="1"/>
          </p:cNvPicPr>
          <p:nvPr/>
        </p:nvPicPr>
        <p:blipFill rotWithShape="1">
          <a:blip r:embed="rId2"/>
          <a:srcRect t="93730"/>
          <a:stretch/>
        </p:blipFill>
        <p:spPr bwMode="auto">
          <a:xfrm>
            <a:off x="7052092" y="5927370"/>
            <a:ext cx="4773018" cy="648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Afbeelding 9">
            <a:extLst>
              <a:ext uri="{FF2B5EF4-FFF2-40B4-BE49-F238E27FC236}">
                <a16:creationId xmlns:a16="http://schemas.microsoft.com/office/drawing/2014/main" id="{A6336EDD-31FB-41E7-8D18-54450F406F25}"/>
              </a:ext>
            </a:extLst>
          </p:cNvPr>
          <p:cNvPicPr>
            <a:picLocks noChangeAspect="1"/>
          </p:cNvPicPr>
          <p:nvPr/>
        </p:nvPicPr>
        <p:blipFill>
          <a:blip r:embed="rId3"/>
          <a:stretch>
            <a:fillRect/>
          </a:stretch>
        </p:blipFill>
        <p:spPr>
          <a:xfrm>
            <a:off x="2285842" y="3010484"/>
            <a:ext cx="1676400" cy="1371600"/>
          </a:xfrm>
          <a:prstGeom prst="rect">
            <a:avLst/>
          </a:prstGeom>
        </p:spPr>
      </p:pic>
      <p:pic>
        <p:nvPicPr>
          <p:cNvPr id="12" name="Afbeelding 11">
            <a:extLst>
              <a:ext uri="{FF2B5EF4-FFF2-40B4-BE49-F238E27FC236}">
                <a16:creationId xmlns:a16="http://schemas.microsoft.com/office/drawing/2014/main" id="{2E5F5535-2D63-4E9B-80F5-3FE1622C89E2}"/>
              </a:ext>
            </a:extLst>
          </p:cNvPr>
          <p:cNvPicPr>
            <a:picLocks noChangeAspect="1"/>
          </p:cNvPicPr>
          <p:nvPr/>
        </p:nvPicPr>
        <p:blipFill>
          <a:blip r:embed="rId4"/>
          <a:stretch>
            <a:fillRect/>
          </a:stretch>
        </p:blipFill>
        <p:spPr>
          <a:xfrm>
            <a:off x="2285842" y="4517645"/>
            <a:ext cx="2105025" cy="819150"/>
          </a:xfrm>
          <a:prstGeom prst="rect">
            <a:avLst/>
          </a:prstGeom>
        </p:spPr>
      </p:pic>
      <p:pic>
        <p:nvPicPr>
          <p:cNvPr id="13" name="Afbeelding 12">
            <a:extLst>
              <a:ext uri="{FF2B5EF4-FFF2-40B4-BE49-F238E27FC236}">
                <a16:creationId xmlns:a16="http://schemas.microsoft.com/office/drawing/2014/main" id="{D365F9A0-B11E-4515-990E-97B642E50509}"/>
              </a:ext>
            </a:extLst>
          </p:cNvPr>
          <p:cNvPicPr>
            <a:picLocks noChangeAspect="1"/>
          </p:cNvPicPr>
          <p:nvPr/>
        </p:nvPicPr>
        <p:blipFill>
          <a:blip r:embed="rId5"/>
          <a:stretch>
            <a:fillRect/>
          </a:stretch>
        </p:blipFill>
        <p:spPr>
          <a:xfrm>
            <a:off x="5533673" y="3010484"/>
            <a:ext cx="4781550" cy="628650"/>
          </a:xfrm>
          <a:prstGeom prst="rect">
            <a:avLst/>
          </a:prstGeom>
        </p:spPr>
      </p:pic>
    </p:spTree>
    <p:extLst>
      <p:ext uri="{BB962C8B-B14F-4D97-AF65-F5344CB8AC3E}">
        <p14:creationId xmlns:p14="http://schemas.microsoft.com/office/powerpoint/2010/main" val="67885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7E9CD-88D7-4FC0-9BF2-BE33C6FC5C3D}"/>
              </a:ext>
            </a:extLst>
          </p:cNvPr>
          <p:cNvSpPr>
            <a:spLocks noGrp="1"/>
          </p:cNvSpPr>
          <p:nvPr>
            <p:ph type="title"/>
          </p:nvPr>
        </p:nvSpPr>
        <p:spPr/>
        <p:txBody>
          <a:bodyPr/>
          <a:lstStyle/>
          <a:p>
            <a:r>
              <a:rPr lang="nl-BE"/>
              <a:t>Sprint 2 - views</a:t>
            </a:r>
          </a:p>
        </p:txBody>
      </p:sp>
      <p:sp>
        <p:nvSpPr>
          <p:cNvPr id="3" name="Tijdelijke aanduiding voor inhoud 2">
            <a:extLst>
              <a:ext uri="{FF2B5EF4-FFF2-40B4-BE49-F238E27FC236}">
                <a16:creationId xmlns:a16="http://schemas.microsoft.com/office/drawing/2014/main" id="{4B9A9394-97EE-4140-A73A-74192F8EAB45}"/>
              </a:ext>
            </a:extLst>
          </p:cNvPr>
          <p:cNvSpPr>
            <a:spLocks noGrp="1"/>
          </p:cNvSpPr>
          <p:nvPr>
            <p:ph idx="1"/>
          </p:nvPr>
        </p:nvSpPr>
        <p:spPr>
          <a:xfrm>
            <a:off x="1838875" y="1825624"/>
            <a:ext cx="5481063" cy="1377145"/>
          </a:xfrm>
        </p:spPr>
        <p:txBody>
          <a:bodyPr/>
          <a:lstStyle/>
          <a:p>
            <a:r>
              <a:rPr lang="nl-NL"/>
              <a:t>Planning pagina</a:t>
            </a:r>
          </a:p>
          <a:p>
            <a:pPr lvl="1"/>
            <a:r>
              <a:rPr lang="nl-NL"/>
              <a:t>Lijst van bestemmingen (steden)</a:t>
            </a:r>
          </a:p>
          <a:p>
            <a:pPr lvl="1"/>
            <a:r>
              <a:rPr lang="nl-BE"/>
              <a:t>Activiteiten per stad</a:t>
            </a:r>
          </a:p>
        </p:txBody>
      </p:sp>
      <p:sp>
        <p:nvSpPr>
          <p:cNvPr id="4" name="Tekstvak 3">
            <a:extLst>
              <a:ext uri="{FF2B5EF4-FFF2-40B4-BE49-F238E27FC236}">
                <a16:creationId xmlns:a16="http://schemas.microsoft.com/office/drawing/2014/main" id="{57115B38-8538-4549-90A9-CB906FBD8E41}"/>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b="1">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pic>
        <p:nvPicPr>
          <p:cNvPr id="5" name="Tijdelijke aanduiding voor inhoud 5" descr="Afbeelding met schermafbeelding&#10;&#10;Automatisch gegenereerde beschrijving">
            <a:extLst>
              <a:ext uri="{FF2B5EF4-FFF2-40B4-BE49-F238E27FC236}">
                <a16:creationId xmlns:a16="http://schemas.microsoft.com/office/drawing/2014/main" id="{B43B0B6C-FB93-4B96-A1B5-620A5817567A}"/>
              </a:ext>
            </a:extLst>
          </p:cNvPr>
          <p:cNvPicPr>
            <a:picLocks noChangeAspect="1"/>
          </p:cNvPicPr>
          <p:nvPr/>
        </p:nvPicPr>
        <p:blipFill rotWithShape="1">
          <a:blip r:embed="rId2"/>
          <a:srcRect t="3301"/>
          <a:stretch/>
        </p:blipFill>
        <p:spPr bwMode="auto">
          <a:xfrm>
            <a:off x="9632895" y="1899344"/>
            <a:ext cx="2192215" cy="459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jdelijke aanduiding voor inhoud 2">
            <a:extLst>
              <a:ext uri="{FF2B5EF4-FFF2-40B4-BE49-F238E27FC236}">
                <a16:creationId xmlns:a16="http://schemas.microsoft.com/office/drawing/2014/main" id="{CBFE7DEE-1C6D-48EA-B5B9-A3C8433A1A89}"/>
              </a:ext>
            </a:extLst>
          </p:cNvPr>
          <p:cNvSpPr txBox="1">
            <a:spLocks/>
          </p:cNvSpPr>
          <p:nvPr/>
        </p:nvSpPr>
        <p:spPr bwMode="auto">
          <a:xfrm>
            <a:off x="1838875" y="3202769"/>
            <a:ext cx="5481063" cy="1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52425" indent="-352425" algn="l" rtl="0" eaLnBrk="1" fontAlgn="base" hangingPunct="1">
              <a:lnSpc>
                <a:spcPct val="90000"/>
              </a:lnSpc>
              <a:spcBef>
                <a:spcPts val="1000"/>
              </a:spcBef>
              <a:spcAft>
                <a:spcPct val="0"/>
              </a:spcAft>
              <a:buClr>
                <a:srgbClr val="E00049"/>
              </a:buClr>
              <a:buFont typeface="Arial" panose="020B0604020202020204" pitchFamily="34" charset="0"/>
              <a:buChar char="•"/>
              <a:defRPr sz="2800" kern="1200">
                <a:solidFill>
                  <a:srgbClr val="002757"/>
                </a:solidFill>
                <a:latin typeface="+mn-lt"/>
                <a:ea typeface="+mn-ea"/>
                <a:cs typeface="+mn-cs"/>
              </a:defRPr>
            </a:lvl1pPr>
            <a:lvl2pPr marL="800100" indent="-342900" algn="l" rtl="0" eaLnBrk="1" fontAlgn="base" hangingPunct="1">
              <a:lnSpc>
                <a:spcPct val="90000"/>
              </a:lnSpc>
              <a:spcBef>
                <a:spcPts val="500"/>
              </a:spcBef>
              <a:spcAft>
                <a:spcPct val="0"/>
              </a:spcAft>
              <a:buClr>
                <a:srgbClr val="002757"/>
              </a:buClr>
              <a:buFont typeface="Wingdings" charset="2"/>
              <a:buChar char="§"/>
              <a:defRPr sz="2400" kern="1200">
                <a:solidFill>
                  <a:srgbClr val="002757"/>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002757"/>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002757"/>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0027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Hotel pagina</a:t>
            </a:r>
          </a:p>
          <a:p>
            <a:pPr lvl="1"/>
            <a:r>
              <a:rPr lang="nl-NL"/>
              <a:t>Lijst hotels</a:t>
            </a:r>
          </a:p>
          <a:p>
            <a:pPr lvl="1"/>
            <a:r>
              <a:rPr lang="nl-NL" err="1"/>
              <a:t>Grid</a:t>
            </a:r>
            <a:r>
              <a:rPr lang="nl-NL"/>
              <a:t> perspectief</a:t>
            </a:r>
          </a:p>
        </p:txBody>
      </p:sp>
      <p:pic>
        <p:nvPicPr>
          <p:cNvPr id="8" name="Afbeelding 7" descr="Afbeelding met schermafbeelding&#10;&#10;Automatisch gegenereerde beschrijving">
            <a:extLst>
              <a:ext uri="{FF2B5EF4-FFF2-40B4-BE49-F238E27FC236}">
                <a16:creationId xmlns:a16="http://schemas.microsoft.com/office/drawing/2014/main" id="{6453484A-F6DE-4861-B852-52FC3D337455}"/>
              </a:ext>
            </a:extLst>
          </p:cNvPr>
          <p:cNvPicPr>
            <a:picLocks noChangeAspect="1"/>
          </p:cNvPicPr>
          <p:nvPr/>
        </p:nvPicPr>
        <p:blipFill rotWithShape="1">
          <a:blip r:embed="rId3"/>
          <a:srcRect t="3523"/>
          <a:stretch/>
        </p:blipFill>
        <p:spPr>
          <a:xfrm>
            <a:off x="9627843" y="1899344"/>
            <a:ext cx="2197267" cy="4593008"/>
          </a:xfrm>
          <a:prstGeom prst="rect">
            <a:avLst/>
          </a:prstGeom>
        </p:spPr>
      </p:pic>
      <p:sp>
        <p:nvSpPr>
          <p:cNvPr id="12" name="Tijdelijke aanduiding voor inhoud 2">
            <a:extLst>
              <a:ext uri="{FF2B5EF4-FFF2-40B4-BE49-F238E27FC236}">
                <a16:creationId xmlns:a16="http://schemas.microsoft.com/office/drawing/2014/main" id="{2C7E28B4-1FC2-48E0-BEBA-40102329E603}"/>
              </a:ext>
            </a:extLst>
          </p:cNvPr>
          <p:cNvSpPr txBox="1">
            <a:spLocks/>
          </p:cNvSpPr>
          <p:nvPr/>
        </p:nvSpPr>
        <p:spPr bwMode="auto">
          <a:xfrm>
            <a:off x="1837303" y="3202769"/>
            <a:ext cx="5481063" cy="1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52425" indent="-352425" algn="l" rtl="0" eaLnBrk="1" fontAlgn="base" hangingPunct="1">
              <a:lnSpc>
                <a:spcPct val="90000"/>
              </a:lnSpc>
              <a:spcBef>
                <a:spcPts val="1000"/>
              </a:spcBef>
              <a:spcAft>
                <a:spcPct val="0"/>
              </a:spcAft>
              <a:buClr>
                <a:srgbClr val="E00049"/>
              </a:buClr>
              <a:buFont typeface="Arial" panose="020B0604020202020204" pitchFamily="34" charset="0"/>
              <a:buChar char="•"/>
              <a:defRPr sz="2800" kern="1200">
                <a:solidFill>
                  <a:srgbClr val="002757"/>
                </a:solidFill>
                <a:latin typeface="+mn-lt"/>
                <a:ea typeface="+mn-ea"/>
                <a:cs typeface="+mn-cs"/>
              </a:defRPr>
            </a:lvl1pPr>
            <a:lvl2pPr marL="800100" indent="-342900" algn="l" rtl="0" eaLnBrk="1" fontAlgn="base" hangingPunct="1">
              <a:lnSpc>
                <a:spcPct val="90000"/>
              </a:lnSpc>
              <a:spcBef>
                <a:spcPts val="500"/>
              </a:spcBef>
              <a:spcAft>
                <a:spcPct val="0"/>
              </a:spcAft>
              <a:buClr>
                <a:srgbClr val="002757"/>
              </a:buClr>
              <a:buFont typeface="Wingdings" charset="2"/>
              <a:buChar char="§"/>
              <a:defRPr sz="2400" kern="1200">
                <a:solidFill>
                  <a:srgbClr val="002757"/>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002757"/>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002757"/>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0027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Hotel info pagina</a:t>
            </a:r>
          </a:p>
          <a:p>
            <a:pPr lvl="1"/>
            <a:r>
              <a:rPr lang="nl-NL" err="1"/>
              <a:t>Carousel</a:t>
            </a:r>
            <a:r>
              <a:rPr lang="nl-NL"/>
              <a:t> van kamers</a:t>
            </a:r>
          </a:p>
          <a:p>
            <a:pPr lvl="1"/>
            <a:r>
              <a:rPr lang="nl-NL"/>
              <a:t>Personen per kamer</a:t>
            </a:r>
          </a:p>
          <a:p>
            <a:pPr lvl="1"/>
            <a:r>
              <a:rPr lang="nl-NL"/>
              <a:t>Meer info hotel</a:t>
            </a:r>
          </a:p>
        </p:txBody>
      </p:sp>
      <p:pic>
        <p:nvPicPr>
          <p:cNvPr id="14" name="Afbeelding 13" descr="Afbeelding met schermafbeelding&#10;&#10;Automatisch gegenereerde beschrijving">
            <a:extLst>
              <a:ext uri="{FF2B5EF4-FFF2-40B4-BE49-F238E27FC236}">
                <a16:creationId xmlns:a16="http://schemas.microsoft.com/office/drawing/2014/main" id="{E00405AE-8B0A-4E10-8766-7B96A213B3F0}"/>
              </a:ext>
            </a:extLst>
          </p:cNvPr>
          <p:cNvPicPr>
            <a:picLocks noChangeAspect="1"/>
          </p:cNvPicPr>
          <p:nvPr/>
        </p:nvPicPr>
        <p:blipFill rotWithShape="1">
          <a:blip r:embed="rId4"/>
          <a:srcRect t="3454"/>
          <a:stretch/>
        </p:blipFill>
        <p:spPr>
          <a:xfrm>
            <a:off x="9627843" y="1899344"/>
            <a:ext cx="2195695" cy="4593008"/>
          </a:xfrm>
          <a:prstGeom prst="rect">
            <a:avLst/>
          </a:prstGeom>
        </p:spPr>
      </p:pic>
      <p:pic>
        <p:nvPicPr>
          <p:cNvPr id="11" name="Afbeelding 10" descr="Afbeelding met schermafbeelding&#10;&#10;Automatisch gegenereerde beschrijving">
            <a:extLst>
              <a:ext uri="{FF2B5EF4-FFF2-40B4-BE49-F238E27FC236}">
                <a16:creationId xmlns:a16="http://schemas.microsoft.com/office/drawing/2014/main" id="{C9D8FBC9-68A8-408D-A7E9-B3ED66B7461C}"/>
              </a:ext>
            </a:extLst>
          </p:cNvPr>
          <p:cNvPicPr>
            <a:picLocks noChangeAspect="1"/>
          </p:cNvPicPr>
          <p:nvPr/>
        </p:nvPicPr>
        <p:blipFill rotWithShape="1">
          <a:blip r:embed="rId5"/>
          <a:srcRect t="3454"/>
          <a:stretch/>
        </p:blipFill>
        <p:spPr>
          <a:xfrm>
            <a:off x="9627843" y="1899344"/>
            <a:ext cx="2197267" cy="4596298"/>
          </a:xfrm>
          <a:prstGeom prst="rect">
            <a:avLst/>
          </a:prstGeom>
        </p:spPr>
      </p:pic>
      <p:sp>
        <p:nvSpPr>
          <p:cNvPr id="15" name="Tijdelijke aanduiding voor inhoud 2">
            <a:extLst>
              <a:ext uri="{FF2B5EF4-FFF2-40B4-BE49-F238E27FC236}">
                <a16:creationId xmlns:a16="http://schemas.microsoft.com/office/drawing/2014/main" id="{7CE109E9-0BCE-46A7-9010-5D504CFD9BDD}"/>
              </a:ext>
            </a:extLst>
          </p:cNvPr>
          <p:cNvSpPr txBox="1">
            <a:spLocks/>
          </p:cNvSpPr>
          <p:nvPr/>
        </p:nvSpPr>
        <p:spPr bwMode="auto">
          <a:xfrm>
            <a:off x="1843927" y="4872612"/>
            <a:ext cx="5481063" cy="137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52425" indent="-352425" algn="l" rtl="0" eaLnBrk="1" fontAlgn="base" hangingPunct="1">
              <a:lnSpc>
                <a:spcPct val="90000"/>
              </a:lnSpc>
              <a:spcBef>
                <a:spcPts val="1000"/>
              </a:spcBef>
              <a:spcAft>
                <a:spcPct val="0"/>
              </a:spcAft>
              <a:buClr>
                <a:srgbClr val="E00049"/>
              </a:buClr>
              <a:buFont typeface="Arial" panose="020B0604020202020204" pitchFamily="34" charset="0"/>
              <a:buChar char="•"/>
              <a:defRPr sz="2800" kern="1200">
                <a:solidFill>
                  <a:srgbClr val="002757"/>
                </a:solidFill>
                <a:latin typeface="+mn-lt"/>
                <a:ea typeface="+mn-ea"/>
                <a:cs typeface="+mn-cs"/>
              </a:defRPr>
            </a:lvl1pPr>
            <a:lvl2pPr marL="800100" indent="-342900" algn="l" rtl="0" eaLnBrk="1" fontAlgn="base" hangingPunct="1">
              <a:lnSpc>
                <a:spcPct val="90000"/>
              </a:lnSpc>
              <a:spcBef>
                <a:spcPts val="500"/>
              </a:spcBef>
              <a:spcAft>
                <a:spcPct val="0"/>
              </a:spcAft>
              <a:buClr>
                <a:srgbClr val="002757"/>
              </a:buClr>
              <a:buFont typeface="Wingdings" charset="2"/>
              <a:buChar char="§"/>
              <a:defRPr sz="2400" kern="1200">
                <a:solidFill>
                  <a:srgbClr val="002757"/>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002757"/>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002757"/>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0027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Auto pagina</a:t>
            </a:r>
          </a:p>
          <a:p>
            <a:pPr lvl="1"/>
            <a:r>
              <a:rPr lang="nl-NL"/>
              <a:t>Lijst van auto’s</a:t>
            </a:r>
          </a:p>
          <a:p>
            <a:pPr lvl="1"/>
            <a:r>
              <a:rPr lang="nl-BE"/>
              <a:t>Personen per auto</a:t>
            </a:r>
          </a:p>
        </p:txBody>
      </p:sp>
      <p:pic>
        <p:nvPicPr>
          <p:cNvPr id="16" name="Afbeelding 15">
            <a:extLst>
              <a:ext uri="{FF2B5EF4-FFF2-40B4-BE49-F238E27FC236}">
                <a16:creationId xmlns:a16="http://schemas.microsoft.com/office/drawing/2014/main" id="{C7B3AEA1-DD51-44A9-BBCA-032345A05A0F}"/>
              </a:ext>
            </a:extLst>
          </p:cNvPr>
          <p:cNvPicPr>
            <a:picLocks noChangeAspect="1"/>
          </p:cNvPicPr>
          <p:nvPr/>
        </p:nvPicPr>
        <p:blipFill>
          <a:blip r:embed="rId6"/>
          <a:stretch>
            <a:fillRect/>
          </a:stretch>
        </p:blipFill>
        <p:spPr>
          <a:xfrm>
            <a:off x="4842873" y="5148030"/>
            <a:ext cx="4588905" cy="1281113"/>
          </a:xfrm>
          <a:prstGeom prst="rect">
            <a:avLst/>
          </a:prstGeom>
        </p:spPr>
      </p:pic>
    </p:spTree>
    <p:extLst>
      <p:ext uri="{BB962C8B-B14F-4D97-AF65-F5344CB8AC3E}">
        <p14:creationId xmlns:p14="http://schemas.microsoft.com/office/powerpoint/2010/main" val="303852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 calcmode="lin" valueType="num">
                                      <p:cBhvr additive="base">
                                        <p:cTn id="2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 calcmode="lin" valueType="num">
                                      <p:cBhvr additive="base">
                                        <p:cTn id="3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 calcmode="lin" valueType="num">
                                      <p:cBhvr additive="base">
                                        <p:cTn id="4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xEl>
                                              <p:pRg st="1" end="1"/>
                                            </p:txEl>
                                          </p:spTgt>
                                        </p:tgtEl>
                                        <p:attrNameLst>
                                          <p:attrName>style.visibility</p:attrName>
                                        </p:attrNameLst>
                                      </p:cBhvr>
                                      <p:to>
                                        <p:strVal val="visible"/>
                                      </p:to>
                                    </p:set>
                                    <p:anim calcmode="lin" valueType="num">
                                      <p:cBhvr additive="base">
                                        <p:cTn id="5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2">
                                            <p:txEl>
                                              <p:pRg st="2" end="2"/>
                                            </p:txEl>
                                          </p:spTgt>
                                        </p:tgtEl>
                                        <p:attrNameLst>
                                          <p:attrName>style.visibility</p:attrName>
                                        </p:attrNameLst>
                                      </p:cBhvr>
                                      <p:to>
                                        <p:strVal val="visible"/>
                                      </p:to>
                                    </p:set>
                                    <p:anim calcmode="lin" valueType="num">
                                      <p:cBhvr additive="base">
                                        <p:cTn id="5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
                                            <p:txEl>
                                              <p:pRg st="3" end="3"/>
                                            </p:txEl>
                                          </p:spTgt>
                                        </p:tgtEl>
                                        <p:attrNameLst>
                                          <p:attrName>style.visibility</p:attrName>
                                        </p:attrNameLst>
                                      </p:cBhvr>
                                      <p:to>
                                        <p:strVal val="visible"/>
                                      </p:to>
                                    </p:set>
                                    <p:anim calcmode="lin" valueType="num">
                                      <p:cBhvr additive="base">
                                        <p:cTn id="5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xit" presetSubtype="4" fill="hold" grpId="1" nodeType="withEffect">
                                  <p:stCondLst>
                                    <p:cond delay="0"/>
                                  </p:stCondLst>
                                  <p:childTnLst>
                                    <p:anim calcmode="lin" valueType="num">
                                      <p:cBhvr additive="base">
                                        <p:cTn id="66" dur="500"/>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7" dur="500"/>
                                        <p:tgtEl>
                                          <p:spTgt spid="6">
                                            <p:txEl>
                                              <p:pRg st="0" end="0"/>
                                            </p:txEl>
                                          </p:spTgt>
                                        </p:tgtEl>
                                        <p:attrNameLst>
                                          <p:attrName>ppt_y</p:attrName>
                                        </p:attrNameLst>
                                      </p:cBhvr>
                                      <p:tavLst>
                                        <p:tav tm="0">
                                          <p:val>
                                            <p:strVal val="ppt_y"/>
                                          </p:val>
                                        </p:tav>
                                        <p:tav tm="100000">
                                          <p:val>
                                            <p:strVal val="1+ppt_h/2"/>
                                          </p:val>
                                        </p:tav>
                                      </p:tavLst>
                                    </p:anim>
                                    <p:set>
                                      <p:cBhvr>
                                        <p:cTn id="68" dur="1" fill="hold">
                                          <p:stCondLst>
                                            <p:cond delay="499"/>
                                          </p:stCondLst>
                                        </p:cTn>
                                        <p:tgtEl>
                                          <p:spTgt spid="6">
                                            <p:txEl>
                                              <p:pRg st="0" end="0"/>
                                            </p:txEl>
                                          </p:spTgt>
                                        </p:tgtEl>
                                        <p:attrNameLst>
                                          <p:attrName>style.visibility</p:attrName>
                                        </p:attrNameLst>
                                      </p:cBhvr>
                                      <p:to>
                                        <p:strVal val="hidden"/>
                                      </p:to>
                                    </p:set>
                                  </p:childTnLst>
                                </p:cTn>
                              </p:par>
                              <p:par>
                                <p:cTn id="69" presetID="2" presetClass="exit" presetSubtype="4" fill="hold" grpId="1" nodeType="withEffect">
                                  <p:stCondLst>
                                    <p:cond delay="0"/>
                                  </p:stCondLst>
                                  <p:childTnLst>
                                    <p:anim calcmode="lin" valueType="num">
                                      <p:cBhvr additive="base">
                                        <p:cTn id="70" dur="500"/>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71" dur="500"/>
                                        <p:tgtEl>
                                          <p:spTgt spid="6">
                                            <p:txEl>
                                              <p:pRg st="1" end="1"/>
                                            </p:txEl>
                                          </p:spTgt>
                                        </p:tgtEl>
                                        <p:attrNameLst>
                                          <p:attrName>ppt_y</p:attrName>
                                        </p:attrNameLst>
                                      </p:cBhvr>
                                      <p:tavLst>
                                        <p:tav tm="0">
                                          <p:val>
                                            <p:strVal val="ppt_y"/>
                                          </p:val>
                                        </p:tav>
                                        <p:tav tm="100000">
                                          <p:val>
                                            <p:strVal val="1+ppt_h/2"/>
                                          </p:val>
                                        </p:tav>
                                      </p:tavLst>
                                    </p:anim>
                                    <p:set>
                                      <p:cBhvr>
                                        <p:cTn id="72" dur="1" fill="hold">
                                          <p:stCondLst>
                                            <p:cond delay="499"/>
                                          </p:stCondLst>
                                        </p:cTn>
                                        <p:tgtEl>
                                          <p:spTgt spid="6">
                                            <p:txEl>
                                              <p:pRg st="1" end="1"/>
                                            </p:txEl>
                                          </p:spTgt>
                                        </p:tgtEl>
                                        <p:attrNameLst>
                                          <p:attrName>style.visibility</p:attrName>
                                        </p:attrNameLst>
                                      </p:cBhvr>
                                      <p:to>
                                        <p:strVal val="hidden"/>
                                      </p:to>
                                    </p:set>
                                  </p:childTnLst>
                                </p:cTn>
                              </p:par>
                              <p:par>
                                <p:cTn id="73" presetID="2" presetClass="exit" presetSubtype="4" fill="hold" grpId="1" nodeType="withEffect">
                                  <p:stCondLst>
                                    <p:cond delay="0"/>
                                  </p:stCondLst>
                                  <p:childTnLst>
                                    <p:anim calcmode="lin" valueType="num">
                                      <p:cBhvr additive="base">
                                        <p:cTn id="74" dur="500"/>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75" dur="500"/>
                                        <p:tgtEl>
                                          <p:spTgt spid="6">
                                            <p:txEl>
                                              <p:pRg st="2" end="2"/>
                                            </p:txEl>
                                          </p:spTgt>
                                        </p:tgtEl>
                                        <p:attrNameLst>
                                          <p:attrName>ppt_y</p:attrName>
                                        </p:attrNameLst>
                                      </p:cBhvr>
                                      <p:tavLst>
                                        <p:tav tm="0">
                                          <p:val>
                                            <p:strVal val="ppt_y"/>
                                          </p:val>
                                        </p:tav>
                                        <p:tav tm="100000">
                                          <p:val>
                                            <p:strVal val="1+ppt_h/2"/>
                                          </p:val>
                                        </p:tav>
                                      </p:tavLst>
                                    </p:anim>
                                    <p:set>
                                      <p:cBhvr>
                                        <p:cTn id="76" dur="1" fill="hold">
                                          <p:stCondLst>
                                            <p:cond delay="499"/>
                                          </p:stCondLst>
                                        </p:cTn>
                                        <p:tgtEl>
                                          <p:spTgt spid="6">
                                            <p:txEl>
                                              <p:pRg st="2" end="2"/>
                                            </p:txEl>
                                          </p:spTgt>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6"/>
                                        </p:tgtEl>
                                        <p:attrNameLst>
                                          <p:attrName>ppt_x</p:attrName>
                                        </p:attrNameLst>
                                      </p:cBhvr>
                                      <p:tavLst>
                                        <p:tav tm="0">
                                          <p:val>
                                            <p:strVal val="ppt_x"/>
                                          </p:val>
                                        </p:tav>
                                        <p:tav tm="100000">
                                          <p:val>
                                            <p:strVal val="ppt_x"/>
                                          </p:val>
                                        </p:tav>
                                      </p:tavLst>
                                    </p:anim>
                                    <p:anim calcmode="lin" valueType="num">
                                      <p:cBhvr additive="base">
                                        <p:cTn id="79" dur="500"/>
                                        <p:tgtEl>
                                          <p:spTgt spid="16"/>
                                        </p:tgtEl>
                                        <p:attrNameLst>
                                          <p:attrName>ppt_y</p:attrName>
                                        </p:attrNameLst>
                                      </p:cBhvr>
                                      <p:tavLst>
                                        <p:tav tm="0">
                                          <p:val>
                                            <p:strVal val="ppt_y"/>
                                          </p:val>
                                        </p:tav>
                                        <p:tav tm="100000">
                                          <p:val>
                                            <p:strVal val="1+ppt_h/2"/>
                                          </p:val>
                                        </p:tav>
                                      </p:tavLst>
                                    </p:anim>
                                    <p:set>
                                      <p:cBhvr>
                                        <p:cTn id="80" dur="1" fill="hold">
                                          <p:stCondLst>
                                            <p:cond delay="499"/>
                                          </p:stCondLst>
                                        </p:cTn>
                                        <p:tgtEl>
                                          <p:spTgt spid="16"/>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5">
                                            <p:txEl>
                                              <p:pRg st="0" end="0"/>
                                            </p:txEl>
                                          </p:spTgt>
                                        </p:tgtEl>
                                        <p:attrNameLst>
                                          <p:attrName>style.visibility</p:attrName>
                                        </p:attrNameLst>
                                      </p:cBhvr>
                                      <p:to>
                                        <p:strVal val="visible"/>
                                      </p:to>
                                    </p:set>
                                    <p:anim calcmode="lin" valueType="num">
                                      <p:cBhvr additive="base">
                                        <p:cTn id="8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5">
                                            <p:txEl>
                                              <p:pRg st="1" end="1"/>
                                            </p:txEl>
                                          </p:spTgt>
                                        </p:tgtEl>
                                        <p:attrNameLst>
                                          <p:attrName>style.visibility</p:attrName>
                                        </p:attrNameLst>
                                      </p:cBhvr>
                                      <p:to>
                                        <p:strVal val="visible"/>
                                      </p:to>
                                    </p:set>
                                    <p:anim calcmode="lin" valueType="num">
                                      <p:cBhvr additive="base">
                                        <p:cTn id="89"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5">
                                            <p:txEl>
                                              <p:pRg st="2" end="2"/>
                                            </p:txEl>
                                          </p:spTgt>
                                        </p:tgtEl>
                                        <p:attrNameLst>
                                          <p:attrName>style.visibility</p:attrName>
                                        </p:attrNameLst>
                                      </p:cBhvr>
                                      <p:to>
                                        <p:strVal val="visible"/>
                                      </p:to>
                                    </p:set>
                                    <p:anim calcmode="lin" valueType="num">
                                      <p:cBhvr additive="base">
                                        <p:cTn id="93"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6" grpId="1" build="allAtOnce"/>
      <p:bldP spid="12" grpId="0" build="p"/>
      <p:bldP spid="1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00B5CF-891F-4694-B3C0-56E1669EE458}"/>
              </a:ext>
            </a:extLst>
          </p:cNvPr>
          <p:cNvSpPr>
            <a:spLocks noGrp="1"/>
          </p:cNvSpPr>
          <p:nvPr>
            <p:ph type="title"/>
          </p:nvPr>
        </p:nvSpPr>
        <p:spPr/>
        <p:txBody>
          <a:bodyPr/>
          <a:lstStyle/>
          <a:p>
            <a:r>
              <a:rPr lang="nl-BE"/>
              <a:t>Inhoudsopgave</a:t>
            </a:r>
          </a:p>
        </p:txBody>
      </p:sp>
      <p:sp>
        <p:nvSpPr>
          <p:cNvPr id="3" name="Tijdelijke aanduiding voor inhoud 2">
            <a:extLst>
              <a:ext uri="{FF2B5EF4-FFF2-40B4-BE49-F238E27FC236}">
                <a16:creationId xmlns:a16="http://schemas.microsoft.com/office/drawing/2014/main" id="{885427C4-E059-445A-AFD6-AE5AF5DA1394}"/>
              </a:ext>
            </a:extLst>
          </p:cNvPr>
          <p:cNvSpPr>
            <a:spLocks noGrp="1"/>
          </p:cNvSpPr>
          <p:nvPr>
            <p:ph idx="1"/>
          </p:nvPr>
        </p:nvSpPr>
        <p:spPr>
          <a:xfrm>
            <a:off x="1876777" y="1486259"/>
            <a:ext cx="9948333" cy="4750153"/>
          </a:xfrm>
        </p:spPr>
        <p:txBody>
          <a:bodyPr/>
          <a:lstStyle/>
          <a:p>
            <a:r>
              <a:rPr lang="nl-BE"/>
              <a:t>Agile </a:t>
            </a:r>
          </a:p>
          <a:p>
            <a:r>
              <a:rPr lang="nl-BE"/>
              <a:t>Projectomschrijving</a:t>
            </a:r>
          </a:p>
          <a:p>
            <a:r>
              <a:rPr lang="nl-BE"/>
              <a:t>Demo</a:t>
            </a:r>
          </a:p>
          <a:p>
            <a:r>
              <a:rPr lang="nl-BE"/>
              <a:t>Sprint 0</a:t>
            </a:r>
          </a:p>
          <a:p>
            <a:r>
              <a:rPr lang="nl-BE"/>
              <a:t>Sprint 1</a:t>
            </a:r>
          </a:p>
          <a:p>
            <a:r>
              <a:rPr lang="nl-BE"/>
              <a:t>Sprint 2</a:t>
            </a:r>
          </a:p>
          <a:p>
            <a:r>
              <a:rPr lang="nl-BE" b="1"/>
              <a:t>Sprint 3</a:t>
            </a:r>
          </a:p>
          <a:p>
            <a:r>
              <a:rPr lang="nl-BE"/>
              <a:t>Sprint 4</a:t>
            </a:r>
          </a:p>
          <a:p>
            <a:r>
              <a:rPr lang="nl-BE"/>
              <a:t>Sprint 5</a:t>
            </a:r>
          </a:p>
          <a:p>
            <a:r>
              <a:rPr lang="nl-BE"/>
              <a:t>Besluit</a:t>
            </a:r>
          </a:p>
        </p:txBody>
      </p:sp>
      <p:sp>
        <p:nvSpPr>
          <p:cNvPr id="4" name="Tekstvak 3">
            <a:extLst>
              <a:ext uri="{FF2B5EF4-FFF2-40B4-BE49-F238E27FC236}">
                <a16:creationId xmlns:a16="http://schemas.microsoft.com/office/drawing/2014/main" id="{19ABFB9B-B35D-4890-84CC-BCABC79CBF7C}"/>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b="1">
                <a:solidFill>
                  <a:srgbClr val="002060"/>
                </a:solidFill>
                <a:latin typeface="Tahoma"/>
                <a:ea typeface="Tahoma"/>
                <a:cs typeface="Tahoma"/>
              </a:rPr>
              <a:t>Koen</a:t>
            </a:r>
          </a:p>
          <a:p>
            <a:r>
              <a:rPr lang="nl-BE" sz="2400">
                <a:solidFill>
                  <a:srgbClr val="002060"/>
                </a:solidFill>
              </a:rPr>
              <a:t>Nino</a:t>
            </a:r>
          </a:p>
        </p:txBody>
      </p:sp>
    </p:spTree>
    <p:extLst>
      <p:ext uri="{BB962C8B-B14F-4D97-AF65-F5344CB8AC3E}">
        <p14:creationId xmlns:p14="http://schemas.microsoft.com/office/powerpoint/2010/main" val="1356776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E9022D-7CB2-4E16-AAA8-64D451435856}"/>
              </a:ext>
            </a:extLst>
          </p:cNvPr>
          <p:cNvSpPr>
            <a:spLocks noGrp="1"/>
          </p:cNvSpPr>
          <p:nvPr>
            <p:ph type="title"/>
          </p:nvPr>
        </p:nvSpPr>
        <p:spPr/>
        <p:txBody>
          <a:bodyPr/>
          <a:lstStyle/>
          <a:p>
            <a:r>
              <a:rPr lang="nl-BE" sz="4400"/>
              <a:t>Sprint 3 – sync &amp; contacten/auto view</a:t>
            </a:r>
          </a:p>
        </p:txBody>
      </p:sp>
      <p:sp>
        <p:nvSpPr>
          <p:cNvPr id="3" name="Tijdelijke aanduiding voor inhoud 2">
            <a:extLst>
              <a:ext uri="{FF2B5EF4-FFF2-40B4-BE49-F238E27FC236}">
                <a16:creationId xmlns:a16="http://schemas.microsoft.com/office/drawing/2014/main" id="{383BCB4B-1216-426B-B918-7E1F255FE5D4}"/>
              </a:ext>
            </a:extLst>
          </p:cNvPr>
          <p:cNvSpPr>
            <a:spLocks noGrp="1"/>
          </p:cNvSpPr>
          <p:nvPr>
            <p:ph idx="1"/>
          </p:nvPr>
        </p:nvSpPr>
        <p:spPr/>
        <p:txBody>
          <a:bodyPr/>
          <a:lstStyle/>
          <a:p>
            <a:r>
              <a:rPr lang="nl-BE">
                <a:ea typeface="Tahoma"/>
                <a:cs typeface="Tahoma"/>
              </a:rPr>
              <a:t>Ophalen van data van de server</a:t>
            </a:r>
            <a:endParaRPr lang="nl-BE"/>
          </a:p>
          <a:p>
            <a:r>
              <a:rPr lang="nl-BE">
                <a:ea typeface="+mn-lt"/>
                <a:cs typeface="+mn-lt"/>
              </a:rPr>
              <a:t>Toevoegen </a:t>
            </a:r>
            <a:r>
              <a:rPr lang="nl-BE" err="1">
                <a:ea typeface="+mn-lt"/>
                <a:cs typeface="+mn-lt"/>
              </a:rPr>
              <a:t>refresh</a:t>
            </a:r>
            <a:r>
              <a:rPr lang="nl-BE">
                <a:ea typeface="+mn-lt"/>
                <a:cs typeface="+mn-lt"/>
              </a:rPr>
              <a:t>-knop in actionbar</a:t>
            </a:r>
          </a:p>
          <a:p>
            <a:pPr lvl="1"/>
            <a:r>
              <a:rPr lang="nl-BE">
                <a:ea typeface="+mn-lt"/>
                <a:cs typeface="+mn-lt"/>
              </a:rPr>
              <a:t>Handmatig synchroniseren</a:t>
            </a:r>
          </a:p>
          <a:p>
            <a:r>
              <a:rPr lang="nl-BE">
                <a:ea typeface="+mn-lt"/>
                <a:cs typeface="+mn-lt"/>
              </a:rPr>
              <a:t>Weergeven van contacten (medereizigers)</a:t>
            </a:r>
          </a:p>
          <a:p>
            <a:pPr lvl="1"/>
            <a:r>
              <a:rPr lang="nl-BE">
                <a:ea typeface="+mn-lt"/>
                <a:cs typeface="+mn-lt"/>
              </a:rPr>
              <a:t>Naam en telefoon</a:t>
            </a:r>
          </a:p>
          <a:p>
            <a:r>
              <a:rPr lang="nl-BE">
                <a:ea typeface="+mn-lt"/>
                <a:cs typeface="+mn-lt"/>
              </a:rPr>
              <a:t>Weergeven van vervoer</a:t>
            </a:r>
          </a:p>
          <a:p>
            <a:pPr lvl="1"/>
            <a:r>
              <a:rPr lang="nl-BE">
                <a:ea typeface="+mn-lt"/>
                <a:cs typeface="+mn-lt"/>
              </a:rPr>
              <a:t>Auto's of busjes</a:t>
            </a:r>
          </a:p>
          <a:p>
            <a:pPr lvl="1"/>
            <a:r>
              <a:rPr lang="nl-BE">
                <a:ea typeface="+mn-lt"/>
                <a:cs typeface="+mn-lt"/>
              </a:rPr>
              <a:t>Bestuurder en personen</a:t>
            </a:r>
          </a:p>
          <a:p>
            <a:endParaRPr lang="en-US">
              <a:ea typeface="+mn-lt"/>
              <a:cs typeface="+mn-lt"/>
            </a:endParaRPr>
          </a:p>
        </p:txBody>
      </p:sp>
      <p:sp>
        <p:nvSpPr>
          <p:cNvPr id="4" name="Tekstvak 3">
            <a:extLst>
              <a:ext uri="{FF2B5EF4-FFF2-40B4-BE49-F238E27FC236}">
                <a16:creationId xmlns:a16="http://schemas.microsoft.com/office/drawing/2014/main" id="{EB31D139-6B4B-4DA5-B82B-DB407161FA2A}"/>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b="1">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pic>
        <p:nvPicPr>
          <p:cNvPr id="6" name="Afbeelding 5" descr="Afbeelding met schermafbeelding&#10;&#10;Automatisch gegenereerde beschrijving">
            <a:extLst>
              <a:ext uri="{FF2B5EF4-FFF2-40B4-BE49-F238E27FC236}">
                <a16:creationId xmlns:a16="http://schemas.microsoft.com/office/drawing/2014/main" id="{540268BA-7815-F94F-AF24-94B090A30379}"/>
              </a:ext>
            </a:extLst>
          </p:cNvPr>
          <p:cNvPicPr>
            <a:picLocks noChangeAspect="1"/>
          </p:cNvPicPr>
          <p:nvPr/>
        </p:nvPicPr>
        <p:blipFill>
          <a:blip r:embed="rId2"/>
          <a:stretch>
            <a:fillRect/>
          </a:stretch>
        </p:blipFill>
        <p:spPr>
          <a:xfrm>
            <a:off x="6496505" y="3736256"/>
            <a:ext cx="1312925" cy="2839066"/>
          </a:xfrm>
          <a:prstGeom prst="rect">
            <a:avLst/>
          </a:prstGeom>
        </p:spPr>
      </p:pic>
      <p:pic>
        <p:nvPicPr>
          <p:cNvPr id="8" name="Afbeelding 7" descr="Afbeelding met schermafbeelding&#10;&#10;Automatisch gegenereerde beschrijving">
            <a:extLst>
              <a:ext uri="{FF2B5EF4-FFF2-40B4-BE49-F238E27FC236}">
                <a16:creationId xmlns:a16="http://schemas.microsoft.com/office/drawing/2014/main" id="{85447505-4BD6-1C48-8089-CBB0A3088F91}"/>
              </a:ext>
            </a:extLst>
          </p:cNvPr>
          <p:cNvPicPr>
            <a:picLocks noChangeAspect="1"/>
          </p:cNvPicPr>
          <p:nvPr/>
        </p:nvPicPr>
        <p:blipFill>
          <a:blip r:embed="rId3"/>
          <a:stretch>
            <a:fillRect/>
          </a:stretch>
        </p:blipFill>
        <p:spPr>
          <a:xfrm>
            <a:off x="9329424" y="1874274"/>
            <a:ext cx="2179392" cy="4701049"/>
          </a:xfrm>
          <a:prstGeom prst="rect">
            <a:avLst/>
          </a:prstGeom>
        </p:spPr>
      </p:pic>
    </p:spTree>
    <p:extLst>
      <p:ext uri="{BB962C8B-B14F-4D97-AF65-F5344CB8AC3E}">
        <p14:creationId xmlns:p14="http://schemas.microsoft.com/office/powerpoint/2010/main" val="100116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E9022D-7CB2-4E16-AAA8-64D451435856}"/>
              </a:ext>
            </a:extLst>
          </p:cNvPr>
          <p:cNvSpPr>
            <a:spLocks noGrp="1"/>
          </p:cNvSpPr>
          <p:nvPr>
            <p:ph type="title"/>
          </p:nvPr>
        </p:nvSpPr>
        <p:spPr/>
        <p:txBody>
          <a:bodyPr/>
          <a:lstStyle/>
          <a:p>
            <a:r>
              <a:rPr lang="nl-BE" sz="4400"/>
              <a:t>Sprint 3 – synchronisatie</a:t>
            </a:r>
          </a:p>
        </p:txBody>
      </p:sp>
      <p:sp>
        <p:nvSpPr>
          <p:cNvPr id="3" name="Tijdelijke aanduiding voor inhoud 2">
            <a:extLst>
              <a:ext uri="{FF2B5EF4-FFF2-40B4-BE49-F238E27FC236}">
                <a16:creationId xmlns:a16="http://schemas.microsoft.com/office/drawing/2014/main" id="{383BCB4B-1216-426B-B918-7E1F255FE5D4}"/>
              </a:ext>
            </a:extLst>
          </p:cNvPr>
          <p:cNvSpPr>
            <a:spLocks noGrp="1"/>
          </p:cNvSpPr>
          <p:nvPr>
            <p:ph idx="1"/>
          </p:nvPr>
        </p:nvSpPr>
        <p:spPr/>
        <p:txBody>
          <a:bodyPr/>
          <a:lstStyle/>
          <a:p>
            <a:r>
              <a:rPr lang="nl-BE">
                <a:ea typeface="Tahoma"/>
                <a:cs typeface="Tahoma"/>
              </a:rPr>
              <a:t>Ophalen van data van de server</a:t>
            </a:r>
            <a:endParaRPr lang="nl-BE"/>
          </a:p>
          <a:p>
            <a:pPr lvl="1"/>
            <a:r>
              <a:rPr lang="nl-BE">
                <a:ea typeface="Tahoma"/>
                <a:cs typeface="Tahoma"/>
              </a:rPr>
              <a:t>App eerste keer open (altijd)</a:t>
            </a:r>
          </a:p>
          <a:p>
            <a:pPr lvl="1"/>
            <a:r>
              <a:rPr lang="nl-BE">
                <a:ea typeface="Tahoma"/>
                <a:cs typeface="Tahoma"/>
              </a:rPr>
              <a:t>App terug geopend wordt</a:t>
            </a:r>
          </a:p>
          <a:p>
            <a:pPr lvl="2"/>
            <a:r>
              <a:rPr lang="nl-BE">
                <a:ea typeface="Tahoma"/>
                <a:cs typeface="Tahoma"/>
              </a:rPr>
              <a:t>Wifi automatisch</a:t>
            </a:r>
          </a:p>
          <a:p>
            <a:pPr lvl="2"/>
            <a:r>
              <a:rPr lang="nl-BE">
                <a:ea typeface="Tahoma"/>
                <a:cs typeface="Tahoma"/>
              </a:rPr>
              <a:t>Mobiel -&gt; moet bevestigd worden</a:t>
            </a:r>
          </a:p>
          <a:p>
            <a:pPr lvl="1"/>
            <a:r>
              <a:rPr lang="nl-BE">
                <a:ea typeface="Tahoma"/>
                <a:cs typeface="Tahoma"/>
              </a:rPr>
              <a:t>Als gebruiker handmatig wil </a:t>
            </a:r>
            <a:r>
              <a:rPr lang="nl-BE" err="1">
                <a:ea typeface="Tahoma"/>
                <a:cs typeface="Tahoma"/>
              </a:rPr>
              <a:t>refreshen</a:t>
            </a:r>
          </a:p>
          <a:p>
            <a:pPr lvl="2">
              <a:buFont typeface="Arial" charset="2"/>
              <a:buChar char="•"/>
            </a:pPr>
            <a:r>
              <a:rPr lang="nl-BE">
                <a:ea typeface="+mn-lt"/>
                <a:cs typeface="+mn-lt"/>
              </a:rPr>
              <a:t>Wifi automatisch</a:t>
            </a:r>
            <a:endParaRPr lang="en-US">
              <a:ea typeface="+mn-lt"/>
              <a:cs typeface="+mn-lt"/>
            </a:endParaRPr>
          </a:p>
          <a:p>
            <a:pPr lvl="2">
              <a:buFont typeface="Arial" charset="2"/>
              <a:buChar char="•"/>
            </a:pPr>
            <a:r>
              <a:rPr lang="nl-BE">
                <a:ea typeface="+mn-lt"/>
                <a:cs typeface="+mn-lt"/>
              </a:rPr>
              <a:t>Mobiel -&gt; moet bevestigd worden</a:t>
            </a:r>
            <a:endParaRPr lang="en-US">
              <a:ea typeface="+mn-lt"/>
              <a:cs typeface="+mn-lt"/>
            </a:endParaRPr>
          </a:p>
          <a:p>
            <a:pPr lvl="1"/>
            <a:endParaRPr lang="nl-BE">
              <a:ea typeface="Tahoma"/>
              <a:cs typeface="Tahoma"/>
            </a:endParaRPr>
          </a:p>
        </p:txBody>
      </p:sp>
      <p:sp>
        <p:nvSpPr>
          <p:cNvPr id="4" name="Tekstvak 3">
            <a:extLst>
              <a:ext uri="{FF2B5EF4-FFF2-40B4-BE49-F238E27FC236}">
                <a16:creationId xmlns:a16="http://schemas.microsoft.com/office/drawing/2014/main" id="{EB31D139-6B4B-4DA5-B82B-DB407161FA2A}"/>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b="1">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spTree>
    <p:extLst>
      <p:ext uri="{BB962C8B-B14F-4D97-AF65-F5344CB8AC3E}">
        <p14:creationId xmlns:p14="http://schemas.microsoft.com/office/powerpoint/2010/main" val="2142777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E9022D-7CB2-4E16-AAA8-64D451435856}"/>
              </a:ext>
            </a:extLst>
          </p:cNvPr>
          <p:cNvSpPr>
            <a:spLocks noGrp="1"/>
          </p:cNvSpPr>
          <p:nvPr>
            <p:ph type="title"/>
          </p:nvPr>
        </p:nvSpPr>
        <p:spPr/>
        <p:txBody>
          <a:bodyPr/>
          <a:lstStyle/>
          <a:p>
            <a:r>
              <a:rPr lang="nl-BE"/>
              <a:t>Sprint 3 – sync voorwaarde</a:t>
            </a:r>
          </a:p>
        </p:txBody>
      </p:sp>
      <p:sp>
        <p:nvSpPr>
          <p:cNvPr id="3" name="Tijdelijke aanduiding voor inhoud 2">
            <a:extLst>
              <a:ext uri="{FF2B5EF4-FFF2-40B4-BE49-F238E27FC236}">
                <a16:creationId xmlns:a16="http://schemas.microsoft.com/office/drawing/2014/main" id="{383BCB4B-1216-426B-B918-7E1F255FE5D4}"/>
              </a:ext>
            </a:extLst>
          </p:cNvPr>
          <p:cNvSpPr>
            <a:spLocks noGrp="1"/>
          </p:cNvSpPr>
          <p:nvPr>
            <p:ph idx="1"/>
          </p:nvPr>
        </p:nvSpPr>
        <p:spPr/>
        <p:txBody>
          <a:bodyPr/>
          <a:lstStyle/>
          <a:p>
            <a:r>
              <a:rPr lang="nl-BE">
                <a:ea typeface="Tahoma"/>
                <a:cs typeface="Tahoma"/>
              </a:rPr>
              <a:t>Voorwaarde voor synchronisatie</a:t>
            </a:r>
            <a:endParaRPr lang="nl-NL"/>
          </a:p>
          <a:p>
            <a:pPr lvl="1"/>
            <a:r>
              <a:rPr lang="nl-BE">
                <a:ea typeface="Tahoma"/>
                <a:cs typeface="Tahoma"/>
              </a:rPr>
              <a:t>Gebruiker ingelogd zijn</a:t>
            </a:r>
          </a:p>
          <a:p>
            <a:pPr lvl="2"/>
            <a:r>
              <a:rPr lang="nl-BE">
                <a:ea typeface="Tahoma"/>
                <a:cs typeface="Tahoma"/>
              </a:rPr>
              <a:t>Bearer-token verkregen</a:t>
            </a:r>
          </a:p>
          <a:p>
            <a:pPr lvl="1"/>
            <a:r>
              <a:rPr lang="nl-BE">
                <a:ea typeface="Tahoma"/>
                <a:cs typeface="Tahoma"/>
              </a:rPr>
              <a:t>Verbinding met internet (wifi / mobiel)</a:t>
            </a:r>
          </a:p>
          <a:p>
            <a:pPr lvl="1"/>
            <a:endParaRPr lang="nl-BE">
              <a:ea typeface="Tahoma"/>
              <a:cs typeface="Tahoma"/>
            </a:endParaRPr>
          </a:p>
        </p:txBody>
      </p:sp>
      <p:sp>
        <p:nvSpPr>
          <p:cNvPr id="4" name="Tekstvak 3">
            <a:extLst>
              <a:ext uri="{FF2B5EF4-FFF2-40B4-BE49-F238E27FC236}">
                <a16:creationId xmlns:a16="http://schemas.microsoft.com/office/drawing/2014/main" id="{EB31D139-6B4B-4DA5-B82B-DB407161FA2A}"/>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b="1">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spTree>
    <p:extLst>
      <p:ext uri="{BB962C8B-B14F-4D97-AF65-F5344CB8AC3E}">
        <p14:creationId xmlns:p14="http://schemas.microsoft.com/office/powerpoint/2010/main" val="1410408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E9022D-7CB2-4E16-AAA8-64D451435856}"/>
              </a:ext>
            </a:extLst>
          </p:cNvPr>
          <p:cNvSpPr>
            <a:spLocks noGrp="1"/>
          </p:cNvSpPr>
          <p:nvPr>
            <p:ph type="title"/>
          </p:nvPr>
        </p:nvSpPr>
        <p:spPr/>
        <p:txBody>
          <a:bodyPr/>
          <a:lstStyle/>
          <a:p>
            <a:r>
              <a:rPr lang="nl-BE"/>
              <a:t>Sprint 3 – sync realisatie</a:t>
            </a:r>
          </a:p>
        </p:txBody>
      </p:sp>
      <p:sp>
        <p:nvSpPr>
          <p:cNvPr id="3" name="Tijdelijke aanduiding voor inhoud 2">
            <a:extLst>
              <a:ext uri="{FF2B5EF4-FFF2-40B4-BE49-F238E27FC236}">
                <a16:creationId xmlns:a16="http://schemas.microsoft.com/office/drawing/2014/main" id="{383BCB4B-1216-426B-B918-7E1F255FE5D4}"/>
              </a:ext>
            </a:extLst>
          </p:cNvPr>
          <p:cNvSpPr>
            <a:spLocks noGrp="1"/>
          </p:cNvSpPr>
          <p:nvPr>
            <p:ph idx="1"/>
          </p:nvPr>
        </p:nvSpPr>
        <p:spPr/>
        <p:txBody>
          <a:bodyPr/>
          <a:lstStyle/>
          <a:p>
            <a:r>
              <a:rPr lang="nl-BE">
                <a:ea typeface="+mn-lt"/>
                <a:cs typeface="+mn-lt"/>
              </a:rPr>
              <a:t>Gerealiseerd met graphql</a:t>
            </a:r>
            <a:endParaRPr lang="nl-NL">
              <a:ea typeface="Tahoma"/>
              <a:cs typeface="Tahoma"/>
            </a:endParaRPr>
          </a:p>
          <a:p>
            <a:pPr lvl="1"/>
            <a:r>
              <a:rPr lang="nl-BE">
                <a:ea typeface="+mn-lt"/>
                <a:cs typeface="+mn-lt"/>
              </a:rPr>
              <a:t>Graphql engine nodig (rebing/graphql-laravel)</a:t>
            </a:r>
            <a:endParaRPr lang="nl-BE">
              <a:ea typeface="Tahoma"/>
              <a:cs typeface="Tahoma"/>
            </a:endParaRPr>
          </a:p>
          <a:p>
            <a:pPr lvl="1"/>
            <a:r>
              <a:rPr lang="nl-BE">
                <a:ea typeface="+mn-lt"/>
                <a:cs typeface="+mn-lt"/>
              </a:rPr>
              <a:t>Queries en types gemaakt</a:t>
            </a:r>
            <a:endParaRPr lang="nl-BE">
              <a:ea typeface="Tahoma"/>
              <a:cs typeface="Tahoma"/>
            </a:endParaRPr>
          </a:p>
          <a:p>
            <a:pPr lvl="2"/>
            <a:r>
              <a:rPr lang="nl-BE">
                <a:ea typeface="+mn-lt"/>
                <a:cs typeface="+mn-lt"/>
              </a:rPr>
              <a:t>Elke querie/type is een bestand</a:t>
            </a:r>
            <a:endParaRPr lang="nl-BE">
              <a:ea typeface="Tahoma"/>
              <a:cs typeface="Tahoma"/>
            </a:endParaRPr>
          </a:p>
          <a:p>
            <a:pPr lvl="2"/>
            <a:r>
              <a:rPr lang="nl-BE">
                <a:ea typeface="+mn-lt"/>
                <a:cs typeface="+mn-lt"/>
              </a:rPr>
              <a:t>Moet geregistreerd worden</a:t>
            </a:r>
            <a:endParaRPr lang="nl-BE">
              <a:ea typeface="Tahoma"/>
              <a:cs typeface="Tahoma"/>
            </a:endParaRPr>
          </a:p>
          <a:p>
            <a:pPr lvl="1"/>
            <a:r>
              <a:rPr lang="nl-BE">
                <a:ea typeface="+mn-lt"/>
                <a:cs typeface="+mn-lt"/>
              </a:rPr>
              <a:t>Authenticatie toegevoegd</a:t>
            </a:r>
            <a:endParaRPr lang="nl-BE">
              <a:ea typeface="Tahoma"/>
              <a:cs typeface="Tahoma"/>
            </a:endParaRPr>
          </a:p>
          <a:p>
            <a:pPr lvl="2"/>
            <a:r>
              <a:rPr lang="nl-BE">
                <a:ea typeface="+mn-lt"/>
                <a:cs typeface="+mn-lt"/>
              </a:rPr>
              <a:t>Zelfde auth als laravel api's</a:t>
            </a:r>
            <a:endParaRPr lang="nl-BE">
              <a:ea typeface="Tahoma"/>
              <a:cs typeface="Tahoma"/>
            </a:endParaRPr>
          </a:p>
          <a:p>
            <a:pPr lvl="1">
              <a:buFont typeface="Wingdings" charset="2"/>
              <a:buAutoNum type="arabicPeriod"/>
            </a:pPr>
            <a:endParaRPr lang="nl-BE">
              <a:ea typeface="Tahoma"/>
              <a:cs typeface="Tahoma"/>
            </a:endParaRPr>
          </a:p>
          <a:p>
            <a:pPr marL="514350" indent="-514350">
              <a:buFont typeface="Arial" panose="020B0604020202020204" pitchFamily="34" charset="0"/>
              <a:buAutoNum type="arabicPeriod"/>
            </a:pPr>
            <a:endParaRPr lang="nl-BE">
              <a:ea typeface="Tahoma"/>
              <a:cs typeface="Tahoma"/>
            </a:endParaRPr>
          </a:p>
          <a:p>
            <a:pPr marL="914400" lvl="1" indent="-457200">
              <a:buAutoNum type="arabicPeriod"/>
            </a:pPr>
            <a:endParaRPr lang="nl-BE">
              <a:ea typeface="Tahoma"/>
              <a:cs typeface="Tahoma"/>
            </a:endParaRPr>
          </a:p>
          <a:p>
            <a:pPr marL="914400" lvl="1" indent="-457200">
              <a:buAutoNum type="arabicPeriod"/>
            </a:pPr>
            <a:endParaRPr lang="nl-BE">
              <a:ea typeface="Tahoma"/>
              <a:cs typeface="Tahoma"/>
            </a:endParaRPr>
          </a:p>
          <a:p>
            <a:pPr marL="914400" lvl="1" indent="-457200">
              <a:buAutoNum type="arabicPeriod"/>
            </a:pPr>
            <a:endParaRPr lang="nl-BE">
              <a:ea typeface="Tahoma"/>
              <a:cs typeface="Tahoma"/>
            </a:endParaRPr>
          </a:p>
        </p:txBody>
      </p:sp>
      <p:sp>
        <p:nvSpPr>
          <p:cNvPr id="4" name="Tekstvak 3">
            <a:extLst>
              <a:ext uri="{FF2B5EF4-FFF2-40B4-BE49-F238E27FC236}">
                <a16:creationId xmlns:a16="http://schemas.microsoft.com/office/drawing/2014/main" id="{EB31D139-6B4B-4DA5-B82B-DB407161FA2A}"/>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b="1">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spTree>
    <p:extLst>
      <p:ext uri="{BB962C8B-B14F-4D97-AF65-F5344CB8AC3E}">
        <p14:creationId xmlns:p14="http://schemas.microsoft.com/office/powerpoint/2010/main" val="1577774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E9022D-7CB2-4E16-AAA8-64D451435856}"/>
              </a:ext>
            </a:extLst>
          </p:cNvPr>
          <p:cNvSpPr>
            <a:spLocks noGrp="1"/>
          </p:cNvSpPr>
          <p:nvPr>
            <p:ph type="title"/>
          </p:nvPr>
        </p:nvSpPr>
        <p:spPr/>
        <p:txBody>
          <a:bodyPr/>
          <a:lstStyle/>
          <a:p>
            <a:r>
              <a:rPr lang="nl-BE"/>
              <a:t>Sprint 3 – sync realisatie</a:t>
            </a:r>
          </a:p>
        </p:txBody>
      </p:sp>
      <p:sp>
        <p:nvSpPr>
          <p:cNvPr id="3" name="Tijdelijke aanduiding voor inhoud 2">
            <a:extLst>
              <a:ext uri="{FF2B5EF4-FFF2-40B4-BE49-F238E27FC236}">
                <a16:creationId xmlns:a16="http://schemas.microsoft.com/office/drawing/2014/main" id="{383BCB4B-1216-426B-B918-7E1F255FE5D4}"/>
              </a:ext>
            </a:extLst>
          </p:cNvPr>
          <p:cNvSpPr>
            <a:spLocks noGrp="1"/>
          </p:cNvSpPr>
          <p:nvPr>
            <p:ph idx="1"/>
          </p:nvPr>
        </p:nvSpPr>
        <p:spPr/>
        <p:txBody>
          <a:bodyPr/>
          <a:lstStyle/>
          <a:p>
            <a:pPr marL="514350" indent="-514350">
              <a:buAutoNum type="arabicPeriod"/>
            </a:pPr>
            <a:r>
              <a:rPr lang="nl-BE">
                <a:ea typeface="Tahoma"/>
                <a:cs typeface="Tahoma"/>
              </a:rPr>
              <a:t>Sync start -&gt; internet aanwezig</a:t>
            </a:r>
          </a:p>
          <a:p>
            <a:pPr lvl="1">
              <a:buAutoNum type="arabicPeriod"/>
            </a:pPr>
            <a:r>
              <a:rPr lang="nl-BE">
                <a:ea typeface="Tahoma"/>
                <a:cs typeface="Tahoma"/>
              </a:rPr>
              <a:t>Indien niet -&gt; stop sync</a:t>
            </a:r>
          </a:p>
          <a:p>
            <a:pPr indent="-514350">
              <a:buAutoNum type="arabicPeriod"/>
            </a:pPr>
            <a:r>
              <a:rPr lang="nl-BE">
                <a:ea typeface="Tahoma"/>
                <a:cs typeface="Tahoma"/>
              </a:rPr>
              <a:t>Haal alle data op via </a:t>
            </a:r>
            <a:r>
              <a:rPr lang="nl-BE" err="1">
                <a:ea typeface="Tahoma"/>
                <a:cs typeface="Tahoma"/>
              </a:rPr>
              <a:t>graphql</a:t>
            </a:r>
            <a:endParaRPr lang="nl-BE">
              <a:ea typeface="Tahoma"/>
              <a:cs typeface="Tahoma"/>
            </a:endParaRPr>
          </a:p>
          <a:p>
            <a:pPr lvl="1">
              <a:buAutoNum type="arabicPeriod"/>
            </a:pPr>
            <a:r>
              <a:rPr lang="nl-BE">
                <a:ea typeface="+mn-lt"/>
                <a:cs typeface="+mn-lt"/>
              </a:rPr>
              <a:t>Indien via wifi -&gt; automatisch</a:t>
            </a:r>
          </a:p>
          <a:p>
            <a:pPr lvl="1">
              <a:buAutoNum type="arabicPeriod"/>
            </a:pPr>
            <a:r>
              <a:rPr lang="nl-BE">
                <a:ea typeface="+mn-lt"/>
                <a:cs typeface="+mn-lt"/>
              </a:rPr>
              <a:t>Indien via mobiel -&gt; vraag bevestiging</a:t>
            </a:r>
          </a:p>
          <a:p>
            <a:pPr indent="-514350">
              <a:buAutoNum type="arabicPeriod"/>
            </a:pPr>
            <a:r>
              <a:rPr lang="nl-BE">
                <a:ea typeface="Tahoma"/>
                <a:cs typeface="Tahoma"/>
              </a:rPr>
              <a:t>Stockeer in lokale database</a:t>
            </a:r>
          </a:p>
          <a:p>
            <a:pPr lvl="1">
              <a:buFont typeface="Wingdings" charset="2"/>
              <a:buAutoNum type="arabicPeriod"/>
            </a:pPr>
            <a:endParaRPr lang="nl-BE">
              <a:ea typeface="Tahoma"/>
              <a:cs typeface="Tahoma"/>
            </a:endParaRPr>
          </a:p>
          <a:p>
            <a:pPr marL="514350" indent="-514350">
              <a:buFont typeface="Arial" panose="020B0604020202020204" pitchFamily="34" charset="0"/>
              <a:buAutoNum type="arabicPeriod"/>
            </a:pPr>
            <a:endParaRPr lang="nl-BE">
              <a:ea typeface="Tahoma"/>
              <a:cs typeface="Tahoma"/>
            </a:endParaRPr>
          </a:p>
          <a:p>
            <a:pPr marL="914400" lvl="1" indent="-457200">
              <a:buAutoNum type="arabicPeriod"/>
            </a:pPr>
            <a:endParaRPr lang="nl-BE">
              <a:ea typeface="Tahoma"/>
              <a:cs typeface="Tahoma"/>
            </a:endParaRPr>
          </a:p>
          <a:p>
            <a:pPr marL="914400" lvl="1" indent="-457200">
              <a:buAutoNum type="arabicPeriod"/>
            </a:pPr>
            <a:endParaRPr lang="nl-BE">
              <a:ea typeface="Tahoma"/>
              <a:cs typeface="Tahoma"/>
            </a:endParaRPr>
          </a:p>
        </p:txBody>
      </p:sp>
      <p:sp>
        <p:nvSpPr>
          <p:cNvPr id="4" name="Tekstvak 3">
            <a:extLst>
              <a:ext uri="{FF2B5EF4-FFF2-40B4-BE49-F238E27FC236}">
                <a16:creationId xmlns:a16="http://schemas.microsoft.com/office/drawing/2014/main" id="{EB31D139-6B4B-4DA5-B82B-DB407161FA2A}"/>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b="1">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spTree>
    <p:extLst>
      <p:ext uri="{BB962C8B-B14F-4D97-AF65-F5344CB8AC3E}">
        <p14:creationId xmlns:p14="http://schemas.microsoft.com/office/powerpoint/2010/main" val="4033046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E9022D-7CB2-4E16-AAA8-64D451435856}"/>
              </a:ext>
            </a:extLst>
          </p:cNvPr>
          <p:cNvSpPr>
            <a:spLocks noGrp="1"/>
          </p:cNvSpPr>
          <p:nvPr>
            <p:ph type="title"/>
          </p:nvPr>
        </p:nvSpPr>
        <p:spPr/>
        <p:txBody>
          <a:bodyPr/>
          <a:lstStyle/>
          <a:p>
            <a:r>
              <a:rPr lang="nl-BE"/>
              <a:t>Sprint 3 – wat bereikt</a:t>
            </a:r>
          </a:p>
        </p:txBody>
      </p:sp>
      <p:sp>
        <p:nvSpPr>
          <p:cNvPr id="3" name="Tijdelijke aanduiding voor inhoud 2">
            <a:extLst>
              <a:ext uri="{FF2B5EF4-FFF2-40B4-BE49-F238E27FC236}">
                <a16:creationId xmlns:a16="http://schemas.microsoft.com/office/drawing/2014/main" id="{383BCB4B-1216-426B-B918-7E1F255FE5D4}"/>
              </a:ext>
            </a:extLst>
          </p:cNvPr>
          <p:cNvSpPr>
            <a:spLocks noGrp="1"/>
          </p:cNvSpPr>
          <p:nvPr>
            <p:ph idx="1"/>
          </p:nvPr>
        </p:nvSpPr>
        <p:spPr/>
        <p:txBody>
          <a:bodyPr/>
          <a:lstStyle/>
          <a:p>
            <a:r>
              <a:rPr lang="nl-BE">
                <a:ea typeface="Tahoma"/>
                <a:cs typeface="Tahoma"/>
              </a:rPr>
              <a:t>Wat konden we opvragen</a:t>
            </a:r>
          </a:p>
          <a:p>
            <a:pPr lvl="1"/>
            <a:r>
              <a:rPr lang="nl-BE">
                <a:ea typeface="Tahoma"/>
                <a:cs typeface="Tahoma"/>
              </a:rPr>
              <a:t>Trip</a:t>
            </a:r>
          </a:p>
          <a:p>
            <a:pPr lvl="1"/>
            <a:r>
              <a:rPr lang="nl-BE">
                <a:ea typeface="Tahoma"/>
                <a:cs typeface="Tahoma"/>
              </a:rPr>
              <a:t>Traveller</a:t>
            </a:r>
          </a:p>
          <a:p>
            <a:pPr lvl="1"/>
            <a:r>
              <a:rPr lang="nl-BE">
                <a:ea typeface="Tahoma"/>
                <a:cs typeface="Tahoma"/>
              </a:rPr>
              <a:t>Transport</a:t>
            </a:r>
          </a:p>
          <a:p>
            <a:pPr lvl="1"/>
            <a:r>
              <a:rPr lang="nl-BE">
                <a:ea typeface="Tahoma"/>
                <a:cs typeface="Tahoma"/>
              </a:rPr>
              <a:t>Planning</a:t>
            </a:r>
          </a:p>
          <a:p>
            <a:pPr lvl="1"/>
            <a:endParaRPr lang="nl-BE">
              <a:ea typeface="Tahoma"/>
              <a:cs typeface="Tahoma"/>
            </a:endParaRPr>
          </a:p>
          <a:p>
            <a:pPr>
              <a:buFont typeface="Arial" charset="2"/>
              <a:buChar char="•"/>
            </a:pPr>
            <a:r>
              <a:rPr lang="nl-BE">
                <a:ea typeface="Tahoma"/>
                <a:cs typeface="Tahoma"/>
              </a:rPr>
              <a:t>Probleem met Hotel en rooms</a:t>
            </a:r>
          </a:p>
          <a:p>
            <a:pPr lvl="1"/>
            <a:r>
              <a:rPr lang="nl-BE">
                <a:ea typeface="Tahoma"/>
                <a:cs typeface="Tahoma"/>
              </a:rPr>
              <a:t>Enkel hotel kon opgevraagd worden</a:t>
            </a:r>
          </a:p>
          <a:p>
            <a:pPr lvl="1"/>
            <a:r>
              <a:rPr lang="nl-BE">
                <a:ea typeface="Tahoma"/>
                <a:cs typeface="Tahoma"/>
              </a:rPr>
              <a:t>Rooms had problemen met relaties</a:t>
            </a:r>
          </a:p>
          <a:p>
            <a:pPr marL="914400" lvl="1" indent="-457200">
              <a:buFont typeface="Wingdings" charset="2"/>
              <a:buAutoNum type="arabicPeriod"/>
            </a:pPr>
            <a:endParaRPr lang="nl-BE">
              <a:ea typeface="Tahoma"/>
              <a:cs typeface="Tahoma"/>
            </a:endParaRPr>
          </a:p>
          <a:p>
            <a:pPr marL="914400" lvl="1" indent="-457200">
              <a:buAutoNum type="arabicPeriod"/>
            </a:pPr>
            <a:endParaRPr lang="nl-BE">
              <a:ea typeface="Tahoma"/>
              <a:cs typeface="Tahoma"/>
            </a:endParaRPr>
          </a:p>
        </p:txBody>
      </p:sp>
      <p:sp>
        <p:nvSpPr>
          <p:cNvPr id="4" name="Tekstvak 3">
            <a:extLst>
              <a:ext uri="{FF2B5EF4-FFF2-40B4-BE49-F238E27FC236}">
                <a16:creationId xmlns:a16="http://schemas.microsoft.com/office/drawing/2014/main" id="{EB31D139-6B4B-4DA5-B82B-DB407161FA2A}"/>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b="1">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spTree>
    <p:extLst>
      <p:ext uri="{BB962C8B-B14F-4D97-AF65-F5344CB8AC3E}">
        <p14:creationId xmlns:p14="http://schemas.microsoft.com/office/powerpoint/2010/main" val="98065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497C49-AD9A-4955-9298-6682E447A5FE}"/>
              </a:ext>
            </a:extLst>
          </p:cNvPr>
          <p:cNvSpPr>
            <a:spLocks noGrp="1"/>
          </p:cNvSpPr>
          <p:nvPr>
            <p:ph type="title"/>
          </p:nvPr>
        </p:nvSpPr>
        <p:spPr/>
        <p:txBody>
          <a:bodyPr/>
          <a:lstStyle/>
          <a:p>
            <a:r>
              <a:rPr lang="nl-BE"/>
              <a:t>Agile - Kanban</a:t>
            </a:r>
          </a:p>
        </p:txBody>
      </p:sp>
      <p:sp>
        <p:nvSpPr>
          <p:cNvPr id="3" name="Tijdelijke aanduiding voor inhoud 2">
            <a:extLst>
              <a:ext uri="{FF2B5EF4-FFF2-40B4-BE49-F238E27FC236}">
                <a16:creationId xmlns:a16="http://schemas.microsoft.com/office/drawing/2014/main" id="{094D9FE9-7E5C-4F79-A6AD-2228C00412D1}"/>
              </a:ext>
            </a:extLst>
          </p:cNvPr>
          <p:cNvSpPr>
            <a:spLocks noGrp="1"/>
          </p:cNvSpPr>
          <p:nvPr>
            <p:ph idx="1"/>
          </p:nvPr>
        </p:nvSpPr>
        <p:spPr/>
        <p:txBody>
          <a:bodyPr/>
          <a:lstStyle/>
          <a:p>
            <a:r>
              <a:rPr lang="nl-BE" err="1"/>
              <a:t>Kanban</a:t>
            </a:r>
            <a:r>
              <a:rPr lang="nl-BE"/>
              <a:t> bord</a:t>
            </a:r>
          </a:p>
          <a:p>
            <a:r>
              <a:rPr lang="nl-BE" err="1"/>
              <a:t>To</a:t>
            </a:r>
            <a:r>
              <a:rPr lang="nl-BE"/>
              <a:t> Do (</a:t>
            </a:r>
            <a:r>
              <a:rPr lang="nl-BE" err="1"/>
              <a:t>Tasks</a:t>
            </a:r>
            <a:r>
              <a:rPr lang="nl-BE"/>
              <a:t>)</a:t>
            </a:r>
          </a:p>
          <a:p>
            <a:r>
              <a:rPr lang="nl-BE"/>
              <a:t>Busy</a:t>
            </a:r>
          </a:p>
          <a:p>
            <a:r>
              <a:rPr lang="nl-BE" err="1"/>
              <a:t>Testing</a:t>
            </a:r>
            <a:endParaRPr lang="nl-BE"/>
          </a:p>
          <a:p>
            <a:r>
              <a:rPr lang="nl-BE" err="1"/>
              <a:t>Done</a:t>
            </a:r>
            <a:endParaRPr lang="nl-BE"/>
          </a:p>
          <a:p>
            <a:r>
              <a:rPr lang="nl-BE" err="1"/>
              <a:t>Trello</a:t>
            </a:r>
            <a:endParaRPr lang="nl-BE"/>
          </a:p>
          <a:p>
            <a:r>
              <a:rPr lang="nl-BE"/>
              <a:t>Bord per sprint</a:t>
            </a:r>
          </a:p>
        </p:txBody>
      </p:sp>
      <p:sp>
        <p:nvSpPr>
          <p:cNvPr id="4" name="Tekstvak 3">
            <a:extLst>
              <a:ext uri="{FF2B5EF4-FFF2-40B4-BE49-F238E27FC236}">
                <a16:creationId xmlns:a16="http://schemas.microsoft.com/office/drawing/2014/main" id="{7F440FEF-CFBE-4244-81EC-9E2F834FEEC5}"/>
              </a:ext>
            </a:extLst>
          </p:cNvPr>
          <p:cNvSpPr txBox="1"/>
          <p:nvPr/>
        </p:nvSpPr>
        <p:spPr>
          <a:xfrm>
            <a:off x="113122" y="1825624"/>
            <a:ext cx="1489435" cy="3046988"/>
          </a:xfrm>
          <a:prstGeom prst="rect">
            <a:avLst/>
          </a:prstGeom>
          <a:noFill/>
        </p:spPr>
        <p:txBody>
          <a:bodyPr wrap="square" rtlCol="0">
            <a:spAutoFit/>
          </a:bodyPr>
          <a:lstStyle/>
          <a:p>
            <a:r>
              <a:rPr lang="nl-BE" sz="2400" b="1">
                <a:solidFill>
                  <a:srgbClr val="002060"/>
                </a:solidFill>
              </a:rPr>
              <a:t>Pieter</a:t>
            </a:r>
          </a:p>
          <a:p>
            <a:r>
              <a:rPr lang="nl-BE" sz="2400">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pic>
        <p:nvPicPr>
          <p:cNvPr id="2050" name="Picture 2" descr="Afbeeldingsresultaat voor kanban">
            <a:extLst>
              <a:ext uri="{FF2B5EF4-FFF2-40B4-BE49-F238E27FC236}">
                <a16:creationId xmlns:a16="http://schemas.microsoft.com/office/drawing/2014/main" id="{91B4D803-CEF8-4D6B-B697-6C99A896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483" y="1825624"/>
            <a:ext cx="5441576" cy="408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273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E9022D-7CB2-4E16-AAA8-64D451435856}"/>
              </a:ext>
            </a:extLst>
          </p:cNvPr>
          <p:cNvSpPr>
            <a:spLocks noGrp="1"/>
          </p:cNvSpPr>
          <p:nvPr>
            <p:ph type="title"/>
          </p:nvPr>
        </p:nvSpPr>
        <p:spPr/>
        <p:txBody>
          <a:bodyPr/>
          <a:lstStyle/>
          <a:p>
            <a:r>
              <a:rPr lang="nl-BE"/>
              <a:t>Sprint 3 – problemen</a:t>
            </a:r>
          </a:p>
        </p:txBody>
      </p:sp>
      <p:sp>
        <p:nvSpPr>
          <p:cNvPr id="3" name="Tijdelijke aanduiding voor inhoud 2">
            <a:extLst>
              <a:ext uri="{FF2B5EF4-FFF2-40B4-BE49-F238E27FC236}">
                <a16:creationId xmlns:a16="http://schemas.microsoft.com/office/drawing/2014/main" id="{383BCB4B-1216-426B-B918-7E1F255FE5D4}"/>
              </a:ext>
            </a:extLst>
          </p:cNvPr>
          <p:cNvSpPr>
            <a:spLocks noGrp="1"/>
          </p:cNvSpPr>
          <p:nvPr>
            <p:ph idx="1"/>
          </p:nvPr>
        </p:nvSpPr>
        <p:spPr/>
        <p:txBody>
          <a:bodyPr/>
          <a:lstStyle/>
          <a:p>
            <a:r>
              <a:rPr lang="nl-BE">
                <a:ea typeface="Tahoma"/>
                <a:cs typeface="Tahoma"/>
              </a:rPr>
              <a:t>Types volgen relaties van modellen</a:t>
            </a:r>
            <a:endParaRPr lang="nl-NL"/>
          </a:p>
          <a:p>
            <a:r>
              <a:rPr lang="nl-BE">
                <a:ea typeface="Tahoma"/>
                <a:cs typeface="Tahoma"/>
              </a:rPr>
              <a:t>Hotel -&gt; room</a:t>
            </a:r>
          </a:p>
          <a:p>
            <a:pPr lvl="1"/>
            <a:r>
              <a:rPr lang="nl-BE">
                <a:ea typeface="Tahoma"/>
                <a:cs typeface="Tahoma"/>
              </a:rPr>
              <a:t>Relatie via hotel -&gt; trip tussentabel</a:t>
            </a:r>
          </a:p>
          <a:p>
            <a:pPr lvl="1"/>
            <a:r>
              <a:rPr lang="nl-BE" err="1">
                <a:ea typeface="Tahoma"/>
                <a:cs typeface="Tahoma"/>
              </a:rPr>
              <a:t>Hotel_id</a:t>
            </a:r>
            <a:r>
              <a:rPr lang="nl-BE">
                <a:ea typeface="Tahoma"/>
                <a:cs typeface="Tahoma"/>
              </a:rPr>
              <a:t> en </a:t>
            </a:r>
            <a:r>
              <a:rPr lang="nl-BE" err="1">
                <a:ea typeface="Tahoma"/>
                <a:cs typeface="Tahoma"/>
              </a:rPr>
              <a:t>trip_id</a:t>
            </a:r>
            <a:r>
              <a:rPr lang="nl-BE">
                <a:ea typeface="Tahoma"/>
                <a:cs typeface="Tahoma"/>
              </a:rPr>
              <a:t>  -&gt; </a:t>
            </a:r>
            <a:r>
              <a:rPr lang="nl-BE" err="1">
                <a:ea typeface="Tahoma"/>
                <a:cs typeface="Tahoma"/>
              </a:rPr>
              <a:t>primary</a:t>
            </a:r>
            <a:r>
              <a:rPr lang="nl-BE">
                <a:ea typeface="Tahoma"/>
                <a:cs typeface="Tahoma"/>
              </a:rPr>
              <a:t> </a:t>
            </a:r>
            <a:r>
              <a:rPr lang="nl-BE" err="1">
                <a:ea typeface="Tahoma"/>
                <a:cs typeface="Tahoma"/>
              </a:rPr>
              <a:t>key</a:t>
            </a:r>
            <a:r>
              <a:rPr lang="nl-BE">
                <a:ea typeface="Tahoma"/>
                <a:cs typeface="Tahoma"/>
              </a:rPr>
              <a:t> voor room</a:t>
            </a:r>
          </a:p>
          <a:p>
            <a:pPr>
              <a:buFont typeface="Arial" charset="2"/>
              <a:buChar char="•"/>
            </a:pPr>
            <a:r>
              <a:rPr lang="nl-BE">
                <a:ea typeface="Tahoma"/>
                <a:cs typeface="Tahoma"/>
              </a:rPr>
              <a:t>Relatie geraakte niet gelegd.</a:t>
            </a:r>
          </a:p>
          <a:p>
            <a:pPr lvl="1"/>
            <a:r>
              <a:rPr lang="nl-BE">
                <a:ea typeface="Tahoma"/>
                <a:cs typeface="Tahoma"/>
              </a:rPr>
              <a:t>Werd in volgende sprint afgewerkt.</a:t>
            </a:r>
          </a:p>
          <a:p>
            <a:pPr marL="514350" indent="-514350">
              <a:buFont typeface="Arial" panose="020B0604020202020204" pitchFamily="34" charset="0"/>
              <a:buAutoNum type="arabicPeriod"/>
            </a:pPr>
            <a:endParaRPr lang="nl-BE">
              <a:ea typeface="Tahoma"/>
              <a:cs typeface="Tahoma"/>
            </a:endParaRPr>
          </a:p>
          <a:p>
            <a:pPr marL="914400" lvl="1" indent="-457200">
              <a:buAutoNum type="arabicPeriod"/>
            </a:pPr>
            <a:endParaRPr lang="nl-BE">
              <a:ea typeface="Tahoma"/>
              <a:cs typeface="Tahoma"/>
            </a:endParaRPr>
          </a:p>
          <a:p>
            <a:pPr marL="914400" lvl="1" indent="-457200">
              <a:buAutoNum type="arabicPeriod"/>
            </a:pPr>
            <a:endParaRPr lang="nl-BE">
              <a:ea typeface="Tahoma"/>
              <a:cs typeface="Tahoma"/>
            </a:endParaRPr>
          </a:p>
        </p:txBody>
      </p:sp>
      <p:sp>
        <p:nvSpPr>
          <p:cNvPr id="4" name="Tekstvak 3">
            <a:extLst>
              <a:ext uri="{FF2B5EF4-FFF2-40B4-BE49-F238E27FC236}">
                <a16:creationId xmlns:a16="http://schemas.microsoft.com/office/drawing/2014/main" id="{EB31D139-6B4B-4DA5-B82B-DB407161FA2A}"/>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b="1">
                <a:solidFill>
                  <a:srgbClr val="002060"/>
                </a:solidFill>
                <a:latin typeface="Tahoma"/>
                <a:ea typeface="Tahoma"/>
                <a:cs typeface="Tahoma"/>
              </a:rPr>
              <a:t>Koen</a:t>
            </a:r>
          </a:p>
          <a:p>
            <a:r>
              <a:rPr lang="nl-BE" sz="2400">
                <a:solidFill>
                  <a:srgbClr val="002060"/>
                </a:solidFill>
                <a:latin typeface="Tahoma"/>
                <a:ea typeface="Tahoma"/>
                <a:cs typeface="Tahoma"/>
              </a:rPr>
              <a:t>Nino</a:t>
            </a:r>
          </a:p>
        </p:txBody>
      </p:sp>
    </p:spTree>
    <p:extLst>
      <p:ext uri="{BB962C8B-B14F-4D97-AF65-F5344CB8AC3E}">
        <p14:creationId xmlns:p14="http://schemas.microsoft.com/office/powerpoint/2010/main" val="3913388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00B5CF-891F-4694-B3C0-56E1669EE458}"/>
              </a:ext>
            </a:extLst>
          </p:cNvPr>
          <p:cNvSpPr>
            <a:spLocks noGrp="1"/>
          </p:cNvSpPr>
          <p:nvPr>
            <p:ph type="title"/>
          </p:nvPr>
        </p:nvSpPr>
        <p:spPr/>
        <p:txBody>
          <a:bodyPr/>
          <a:lstStyle/>
          <a:p>
            <a:r>
              <a:rPr lang="nl-BE"/>
              <a:t>Inhoudsopgave</a:t>
            </a:r>
          </a:p>
        </p:txBody>
      </p:sp>
      <p:sp>
        <p:nvSpPr>
          <p:cNvPr id="3" name="Tijdelijke aanduiding voor inhoud 2">
            <a:extLst>
              <a:ext uri="{FF2B5EF4-FFF2-40B4-BE49-F238E27FC236}">
                <a16:creationId xmlns:a16="http://schemas.microsoft.com/office/drawing/2014/main" id="{885427C4-E059-445A-AFD6-AE5AF5DA1394}"/>
              </a:ext>
            </a:extLst>
          </p:cNvPr>
          <p:cNvSpPr>
            <a:spLocks noGrp="1"/>
          </p:cNvSpPr>
          <p:nvPr>
            <p:ph idx="1"/>
          </p:nvPr>
        </p:nvSpPr>
        <p:spPr>
          <a:xfrm>
            <a:off x="1876778" y="1457978"/>
            <a:ext cx="9948333" cy="4750153"/>
          </a:xfrm>
        </p:spPr>
        <p:txBody>
          <a:bodyPr/>
          <a:lstStyle/>
          <a:p>
            <a:r>
              <a:rPr lang="nl-BE"/>
              <a:t>Agile</a:t>
            </a:r>
          </a:p>
          <a:p>
            <a:r>
              <a:rPr lang="nl-BE"/>
              <a:t>Projectomschrijving</a:t>
            </a:r>
          </a:p>
          <a:p>
            <a:r>
              <a:rPr lang="nl-BE"/>
              <a:t>Demo</a:t>
            </a:r>
          </a:p>
          <a:p>
            <a:r>
              <a:rPr lang="nl-BE"/>
              <a:t>Sprint 0</a:t>
            </a:r>
          </a:p>
          <a:p>
            <a:r>
              <a:rPr lang="nl-BE"/>
              <a:t>Sprint 1</a:t>
            </a:r>
          </a:p>
          <a:p>
            <a:r>
              <a:rPr lang="nl-BE"/>
              <a:t>Sprint 2</a:t>
            </a:r>
          </a:p>
          <a:p>
            <a:r>
              <a:rPr lang="nl-BE"/>
              <a:t>Sprint 3</a:t>
            </a:r>
          </a:p>
          <a:p>
            <a:r>
              <a:rPr lang="nl-BE" b="1"/>
              <a:t>Sprint 4</a:t>
            </a:r>
          </a:p>
          <a:p>
            <a:r>
              <a:rPr lang="nl-BE"/>
              <a:t>Sprint 5</a:t>
            </a:r>
          </a:p>
          <a:p>
            <a:r>
              <a:rPr lang="nl-BE"/>
              <a:t>Besluit</a:t>
            </a:r>
          </a:p>
        </p:txBody>
      </p:sp>
      <p:sp>
        <p:nvSpPr>
          <p:cNvPr id="4" name="Tekstvak 3">
            <a:extLst>
              <a:ext uri="{FF2B5EF4-FFF2-40B4-BE49-F238E27FC236}">
                <a16:creationId xmlns:a16="http://schemas.microsoft.com/office/drawing/2014/main" id="{19ABFB9B-B35D-4890-84CC-BCABC79CBF7C}"/>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b="1">
                <a:solidFill>
                  <a:srgbClr val="002060"/>
                </a:solidFill>
                <a:latin typeface="Tahoma"/>
                <a:ea typeface="Tahoma"/>
                <a:cs typeface="Tahoma"/>
              </a:rPr>
              <a:t>Nino</a:t>
            </a:r>
          </a:p>
        </p:txBody>
      </p:sp>
    </p:spTree>
    <p:extLst>
      <p:ext uri="{BB962C8B-B14F-4D97-AF65-F5344CB8AC3E}">
        <p14:creationId xmlns:p14="http://schemas.microsoft.com/office/powerpoint/2010/main" val="1663123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37F003-EFCB-4810-8EA2-FA8A5F7ED52C}"/>
              </a:ext>
            </a:extLst>
          </p:cNvPr>
          <p:cNvSpPr>
            <a:spLocks noGrp="1"/>
          </p:cNvSpPr>
          <p:nvPr>
            <p:ph type="title"/>
          </p:nvPr>
        </p:nvSpPr>
        <p:spPr/>
        <p:txBody>
          <a:bodyPr/>
          <a:lstStyle/>
          <a:p>
            <a:r>
              <a:rPr lang="nl-BE"/>
              <a:t>Sprint 4: Overzicht</a:t>
            </a:r>
            <a:endParaRPr lang="nl-NL"/>
          </a:p>
        </p:txBody>
      </p:sp>
      <p:sp>
        <p:nvSpPr>
          <p:cNvPr id="3" name="Tijdelijke aanduiding voor inhoud 2">
            <a:extLst>
              <a:ext uri="{FF2B5EF4-FFF2-40B4-BE49-F238E27FC236}">
                <a16:creationId xmlns:a16="http://schemas.microsoft.com/office/drawing/2014/main" id="{3063024E-CD17-498D-8804-ACDAB2854A1D}"/>
              </a:ext>
            </a:extLst>
          </p:cNvPr>
          <p:cNvSpPr>
            <a:spLocks noGrp="1"/>
          </p:cNvSpPr>
          <p:nvPr>
            <p:ph idx="1"/>
          </p:nvPr>
        </p:nvSpPr>
        <p:spPr/>
        <p:txBody>
          <a:bodyPr/>
          <a:lstStyle/>
          <a:p>
            <a:r>
              <a:rPr lang="nl-BE"/>
              <a:t>Hotel Type </a:t>
            </a:r>
            <a:r>
              <a:rPr lang="nl-BE" err="1"/>
              <a:t>GraphQl</a:t>
            </a:r>
            <a:endParaRPr lang="nl-BE"/>
          </a:p>
          <a:p>
            <a:r>
              <a:rPr lang="nl-BE"/>
              <a:t>Room Type </a:t>
            </a:r>
            <a:r>
              <a:rPr lang="nl-BE" err="1"/>
              <a:t>GraphQl</a:t>
            </a:r>
            <a:endParaRPr lang="nl-BE"/>
          </a:p>
          <a:p>
            <a:r>
              <a:rPr lang="nl-BE"/>
              <a:t>Noodnummer </a:t>
            </a:r>
            <a:r>
              <a:rPr lang="nl-BE" err="1"/>
              <a:t>GraphQl</a:t>
            </a:r>
            <a:endParaRPr lang="nl-BE"/>
          </a:p>
          <a:p>
            <a:r>
              <a:rPr lang="nl-BE" err="1"/>
              <a:t>VandaagView</a:t>
            </a:r>
            <a:endParaRPr lang="nl-BE"/>
          </a:p>
          <a:p>
            <a:r>
              <a:rPr lang="nl-BE"/>
              <a:t>Contacten filteren</a:t>
            </a:r>
          </a:p>
          <a:p>
            <a:r>
              <a:rPr lang="nl-BE"/>
              <a:t>Algemene Info View</a:t>
            </a:r>
          </a:p>
          <a:p>
            <a:pPr lvl="1"/>
            <a:r>
              <a:rPr lang="nl-NL"/>
              <a:t>Front end</a:t>
            </a:r>
          </a:p>
          <a:p>
            <a:pPr lvl="1"/>
            <a:r>
              <a:rPr lang="nl-NL"/>
              <a:t>Back end</a:t>
            </a:r>
          </a:p>
          <a:p>
            <a:r>
              <a:rPr lang="nl-NL"/>
              <a:t>Problemen</a:t>
            </a:r>
          </a:p>
        </p:txBody>
      </p:sp>
      <p:sp>
        <p:nvSpPr>
          <p:cNvPr id="4" name="Tekstvak 3">
            <a:extLst>
              <a:ext uri="{FF2B5EF4-FFF2-40B4-BE49-F238E27FC236}">
                <a16:creationId xmlns:a16="http://schemas.microsoft.com/office/drawing/2014/main" id="{E4643034-3F7F-445D-8CDB-E818E026C722}"/>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b="1">
                <a:solidFill>
                  <a:srgbClr val="002060"/>
                </a:solidFill>
                <a:latin typeface="Tahoma"/>
                <a:ea typeface="Tahoma"/>
                <a:cs typeface="Tahoma"/>
              </a:rPr>
              <a:t>Nino</a:t>
            </a:r>
          </a:p>
        </p:txBody>
      </p:sp>
    </p:spTree>
    <p:extLst>
      <p:ext uri="{BB962C8B-B14F-4D97-AF65-F5344CB8AC3E}">
        <p14:creationId xmlns:p14="http://schemas.microsoft.com/office/powerpoint/2010/main" val="126914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E2E3EE-D5FC-44C0-8BA4-BD81FF5ED2F8}"/>
              </a:ext>
            </a:extLst>
          </p:cNvPr>
          <p:cNvSpPr>
            <a:spLocks noGrp="1"/>
          </p:cNvSpPr>
          <p:nvPr>
            <p:ph type="title"/>
          </p:nvPr>
        </p:nvSpPr>
        <p:spPr/>
        <p:txBody>
          <a:bodyPr/>
          <a:lstStyle/>
          <a:p>
            <a:r>
              <a:rPr lang="nl-BE"/>
              <a:t>Sprint 4 </a:t>
            </a:r>
            <a:r>
              <a:rPr lang="nl-BE" err="1"/>
              <a:t>GraphQl</a:t>
            </a:r>
            <a:r>
              <a:rPr lang="nl-BE"/>
              <a:t> </a:t>
            </a:r>
          </a:p>
        </p:txBody>
      </p:sp>
      <p:sp>
        <p:nvSpPr>
          <p:cNvPr id="3" name="Tijdelijke aanduiding voor inhoud 2">
            <a:extLst>
              <a:ext uri="{FF2B5EF4-FFF2-40B4-BE49-F238E27FC236}">
                <a16:creationId xmlns:a16="http://schemas.microsoft.com/office/drawing/2014/main" id="{2BD98C8A-D1A7-4121-997D-C4820D6D10EA}"/>
              </a:ext>
            </a:extLst>
          </p:cNvPr>
          <p:cNvSpPr>
            <a:spLocks noGrp="1"/>
          </p:cNvSpPr>
          <p:nvPr>
            <p:ph idx="1"/>
          </p:nvPr>
        </p:nvSpPr>
        <p:spPr/>
        <p:txBody>
          <a:bodyPr/>
          <a:lstStyle/>
          <a:p>
            <a:r>
              <a:rPr lang="nl-BE">
                <a:ea typeface="Tahoma"/>
                <a:cs typeface="Tahoma"/>
              </a:rPr>
              <a:t>Sync verder afwerken</a:t>
            </a:r>
          </a:p>
          <a:p>
            <a:pPr lvl="1"/>
            <a:r>
              <a:rPr lang="nl-BE">
                <a:ea typeface="Tahoma"/>
                <a:cs typeface="Tahoma"/>
              </a:rPr>
              <a:t>Room</a:t>
            </a:r>
          </a:p>
          <a:p>
            <a:pPr lvl="1"/>
            <a:r>
              <a:rPr lang="nl-BE">
                <a:ea typeface="Tahoma"/>
                <a:cs typeface="Tahoma"/>
              </a:rPr>
              <a:t>Hotel</a:t>
            </a:r>
          </a:p>
          <a:p>
            <a:pPr lvl="1"/>
            <a:r>
              <a:rPr lang="nl-BE">
                <a:ea typeface="Tahoma"/>
                <a:cs typeface="Tahoma"/>
              </a:rPr>
              <a:t>Noodnummers</a:t>
            </a:r>
          </a:p>
          <a:p>
            <a:endParaRPr lang="nl-BE">
              <a:ea typeface="Tahoma"/>
              <a:cs typeface="Tahoma"/>
            </a:endParaRPr>
          </a:p>
        </p:txBody>
      </p:sp>
      <p:sp>
        <p:nvSpPr>
          <p:cNvPr id="4" name="Tekstvak 3">
            <a:extLst>
              <a:ext uri="{FF2B5EF4-FFF2-40B4-BE49-F238E27FC236}">
                <a16:creationId xmlns:a16="http://schemas.microsoft.com/office/drawing/2014/main" id="{F760C677-65C2-4EF4-9113-E3AADF76A643}"/>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b="1">
                <a:solidFill>
                  <a:srgbClr val="002060"/>
                </a:solidFill>
                <a:latin typeface="Tahoma"/>
                <a:ea typeface="Tahoma"/>
                <a:cs typeface="Tahoma"/>
              </a:rPr>
              <a:t>Nino</a:t>
            </a:r>
          </a:p>
        </p:txBody>
      </p:sp>
    </p:spTree>
    <p:extLst>
      <p:ext uri="{BB962C8B-B14F-4D97-AF65-F5344CB8AC3E}">
        <p14:creationId xmlns:p14="http://schemas.microsoft.com/office/powerpoint/2010/main" val="201861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E2E3EE-D5FC-44C0-8BA4-BD81FF5ED2F8}"/>
              </a:ext>
            </a:extLst>
          </p:cNvPr>
          <p:cNvSpPr>
            <a:spLocks noGrp="1"/>
          </p:cNvSpPr>
          <p:nvPr>
            <p:ph type="title"/>
          </p:nvPr>
        </p:nvSpPr>
        <p:spPr/>
        <p:txBody>
          <a:bodyPr/>
          <a:lstStyle/>
          <a:p>
            <a:r>
              <a:rPr lang="nl-BE"/>
              <a:t>Sprint 4 – sync probleem</a:t>
            </a:r>
          </a:p>
        </p:txBody>
      </p:sp>
      <p:sp>
        <p:nvSpPr>
          <p:cNvPr id="3" name="Tijdelijke aanduiding voor inhoud 2">
            <a:extLst>
              <a:ext uri="{FF2B5EF4-FFF2-40B4-BE49-F238E27FC236}">
                <a16:creationId xmlns:a16="http://schemas.microsoft.com/office/drawing/2014/main" id="{2BD98C8A-D1A7-4121-997D-C4820D6D10EA}"/>
              </a:ext>
            </a:extLst>
          </p:cNvPr>
          <p:cNvSpPr>
            <a:spLocks noGrp="1"/>
          </p:cNvSpPr>
          <p:nvPr>
            <p:ph idx="1"/>
          </p:nvPr>
        </p:nvSpPr>
        <p:spPr/>
        <p:txBody>
          <a:bodyPr/>
          <a:lstStyle/>
          <a:p>
            <a:r>
              <a:rPr lang="nl-BE">
                <a:ea typeface="Tahoma"/>
                <a:cs typeface="Tahoma"/>
              </a:rPr>
              <a:t>Nieuwe </a:t>
            </a:r>
            <a:r>
              <a:rPr lang="nl-BE" err="1">
                <a:ea typeface="Tahoma"/>
                <a:cs typeface="Tahoma"/>
              </a:rPr>
              <a:t>graphql</a:t>
            </a:r>
            <a:r>
              <a:rPr lang="nl-BE">
                <a:ea typeface="Tahoma"/>
                <a:cs typeface="Tahoma"/>
              </a:rPr>
              <a:t> engine geprobeerd</a:t>
            </a:r>
          </a:p>
          <a:p>
            <a:pPr lvl="1"/>
            <a:r>
              <a:rPr lang="nl-BE">
                <a:ea typeface="Tahoma"/>
                <a:cs typeface="Tahoma"/>
              </a:rPr>
              <a:t>Uitsluitsel voor engine</a:t>
            </a:r>
          </a:p>
          <a:p>
            <a:pPr lvl="1"/>
            <a:r>
              <a:rPr lang="nl-BE">
                <a:ea typeface="Tahoma"/>
                <a:cs typeface="Tahoma"/>
              </a:rPr>
              <a:t>Fout niet opgelost</a:t>
            </a:r>
          </a:p>
          <a:p>
            <a:pPr>
              <a:buFont typeface="Arial" charset="2"/>
              <a:buChar char="•"/>
            </a:pPr>
            <a:r>
              <a:rPr lang="nl-BE">
                <a:ea typeface="Tahoma"/>
                <a:cs typeface="Tahoma"/>
              </a:rPr>
              <a:t>Oplossing</a:t>
            </a:r>
          </a:p>
          <a:p>
            <a:pPr lvl="1"/>
            <a:r>
              <a:rPr lang="nl-BE">
                <a:ea typeface="Tahoma"/>
                <a:cs typeface="Tahoma"/>
              </a:rPr>
              <a:t>Speciaal model met relatie (trip -&gt; hotel) -&gt; room</a:t>
            </a:r>
          </a:p>
          <a:p>
            <a:pPr lvl="1"/>
            <a:r>
              <a:rPr lang="nl-BE">
                <a:ea typeface="Tahoma"/>
                <a:cs typeface="Tahoma"/>
              </a:rPr>
              <a:t>Ophalen van hotel en rooms -&gt; in orde</a:t>
            </a:r>
          </a:p>
          <a:p>
            <a:endParaRPr lang="nl-BE">
              <a:ea typeface="Tahoma"/>
              <a:cs typeface="Tahoma"/>
            </a:endParaRPr>
          </a:p>
        </p:txBody>
      </p:sp>
      <p:sp>
        <p:nvSpPr>
          <p:cNvPr id="4" name="Tekstvak 3">
            <a:extLst>
              <a:ext uri="{FF2B5EF4-FFF2-40B4-BE49-F238E27FC236}">
                <a16:creationId xmlns:a16="http://schemas.microsoft.com/office/drawing/2014/main" id="{F760C677-65C2-4EF4-9113-E3AADF76A643}"/>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b="1">
                <a:solidFill>
                  <a:srgbClr val="002060"/>
                </a:solidFill>
                <a:latin typeface="Tahoma"/>
                <a:ea typeface="Tahoma"/>
                <a:cs typeface="Tahoma"/>
              </a:rPr>
              <a:t>Nino</a:t>
            </a:r>
          </a:p>
        </p:txBody>
      </p:sp>
    </p:spTree>
    <p:extLst>
      <p:ext uri="{BB962C8B-B14F-4D97-AF65-F5344CB8AC3E}">
        <p14:creationId xmlns:p14="http://schemas.microsoft.com/office/powerpoint/2010/main" val="342581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E2E3EE-D5FC-44C0-8BA4-BD81FF5ED2F8}"/>
              </a:ext>
            </a:extLst>
          </p:cNvPr>
          <p:cNvSpPr>
            <a:spLocks noGrp="1"/>
          </p:cNvSpPr>
          <p:nvPr>
            <p:ph type="title"/>
          </p:nvPr>
        </p:nvSpPr>
        <p:spPr/>
        <p:txBody>
          <a:bodyPr/>
          <a:lstStyle/>
          <a:p>
            <a:r>
              <a:rPr lang="nl-BE"/>
              <a:t>Sprint 4 – nieuwe engine</a:t>
            </a:r>
          </a:p>
        </p:txBody>
      </p:sp>
      <p:sp>
        <p:nvSpPr>
          <p:cNvPr id="3" name="Tijdelijke aanduiding voor inhoud 2">
            <a:extLst>
              <a:ext uri="{FF2B5EF4-FFF2-40B4-BE49-F238E27FC236}">
                <a16:creationId xmlns:a16="http://schemas.microsoft.com/office/drawing/2014/main" id="{2BD98C8A-D1A7-4121-997D-C4820D6D10EA}"/>
              </a:ext>
            </a:extLst>
          </p:cNvPr>
          <p:cNvSpPr>
            <a:spLocks noGrp="1"/>
          </p:cNvSpPr>
          <p:nvPr>
            <p:ph idx="1"/>
          </p:nvPr>
        </p:nvSpPr>
        <p:spPr/>
        <p:txBody>
          <a:bodyPr/>
          <a:lstStyle/>
          <a:p>
            <a:r>
              <a:rPr lang="nl-BE">
                <a:ea typeface="Tahoma"/>
                <a:cs typeface="Tahoma"/>
              </a:rPr>
              <a:t>Nieuwe </a:t>
            </a:r>
            <a:r>
              <a:rPr lang="nl-BE" err="1">
                <a:ea typeface="Tahoma"/>
                <a:cs typeface="Tahoma"/>
              </a:rPr>
              <a:t>graphql</a:t>
            </a:r>
            <a:r>
              <a:rPr lang="nl-BE">
                <a:ea typeface="Tahoma"/>
                <a:cs typeface="Tahoma"/>
              </a:rPr>
              <a:t> (</a:t>
            </a:r>
            <a:r>
              <a:rPr lang="nl-BE" err="1">
                <a:ea typeface="Tahoma"/>
                <a:cs typeface="Tahoma"/>
              </a:rPr>
              <a:t>nuwave</a:t>
            </a:r>
            <a:r>
              <a:rPr lang="nl-BE">
                <a:ea typeface="Tahoma"/>
                <a:cs typeface="Tahoma"/>
              </a:rPr>
              <a:t>/</a:t>
            </a:r>
            <a:r>
              <a:rPr lang="nl-BE" err="1">
                <a:ea typeface="Tahoma"/>
                <a:cs typeface="Tahoma"/>
              </a:rPr>
              <a:t>lighthouse</a:t>
            </a:r>
            <a:r>
              <a:rPr lang="nl-BE">
                <a:ea typeface="Tahoma"/>
                <a:cs typeface="Tahoma"/>
              </a:rPr>
              <a:t>)</a:t>
            </a:r>
          </a:p>
          <a:p>
            <a:pPr lvl="1"/>
            <a:r>
              <a:rPr lang="nl-BE">
                <a:ea typeface="Tahoma"/>
                <a:cs typeface="Tahoma"/>
              </a:rPr>
              <a:t>Eenvoudiger in gebruik</a:t>
            </a:r>
          </a:p>
          <a:p>
            <a:pPr lvl="1"/>
            <a:r>
              <a:rPr lang="nl-BE">
                <a:ea typeface="Tahoma"/>
                <a:cs typeface="Tahoma"/>
              </a:rPr>
              <a:t>Minder bestanden</a:t>
            </a:r>
          </a:p>
          <a:p>
            <a:pPr lvl="1"/>
            <a:r>
              <a:rPr lang="nl-BE">
                <a:ea typeface="Tahoma"/>
                <a:cs typeface="Tahoma"/>
              </a:rPr>
              <a:t>Alles omgezet van oude naar nieuwe engine</a:t>
            </a:r>
          </a:p>
          <a:p>
            <a:endParaRPr lang="nl-BE">
              <a:ea typeface="Tahoma"/>
              <a:cs typeface="Tahoma"/>
            </a:endParaRPr>
          </a:p>
        </p:txBody>
      </p:sp>
      <p:sp>
        <p:nvSpPr>
          <p:cNvPr id="4" name="Tekstvak 3">
            <a:extLst>
              <a:ext uri="{FF2B5EF4-FFF2-40B4-BE49-F238E27FC236}">
                <a16:creationId xmlns:a16="http://schemas.microsoft.com/office/drawing/2014/main" id="{F760C677-65C2-4EF4-9113-E3AADF76A643}"/>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b="1">
                <a:solidFill>
                  <a:srgbClr val="002060"/>
                </a:solidFill>
                <a:latin typeface="Tahoma"/>
                <a:ea typeface="Tahoma"/>
                <a:cs typeface="Tahoma"/>
              </a:rPr>
              <a:t>Nino</a:t>
            </a:r>
          </a:p>
        </p:txBody>
      </p:sp>
    </p:spTree>
    <p:extLst>
      <p:ext uri="{BB962C8B-B14F-4D97-AF65-F5344CB8AC3E}">
        <p14:creationId xmlns:p14="http://schemas.microsoft.com/office/powerpoint/2010/main" val="1642234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CABB0-CF63-461C-A64A-A56B4A3B8137}"/>
              </a:ext>
            </a:extLst>
          </p:cNvPr>
          <p:cNvSpPr>
            <a:spLocks noGrp="1"/>
          </p:cNvSpPr>
          <p:nvPr>
            <p:ph type="title"/>
          </p:nvPr>
        </p:nvSpPr>
        <p:spPr/>
        <p:txBody>
          <a:bodyPr/>
          <a:lstStyle/>
          <a:p>
            <a:r>
              <a:rPr lang="nl-BE"/>
              <a:t>Sprint 4 </a:t>
            </a:r>
            <a:r>
              <a:rPr lang="nl-BE" err="1"/>
              <a:t>GraphQl</a:t>
            </a:r>
            <a:endParaRPr lang="nl-NL"/>
          </a:p>
        </p:txBody>
      </p:sp>
      <p:sp>
        <p:nvSpPr>
          <p:cNvPr id="3" name="Tijdelijke aanduiding voor inhoud 2">
            <a:extLst>
              <a:ext uri="{FF2B5EF4-FFF2-40B4-BE49-F238E27FC236}">
                <a16:creationId xmlns:a16="http://schemas.microsoft.com/office/drawing/2014/main" id="{7DB59ADB-2411-4020-8108-153AC7F12949}"/>
              </a:ext>
            </a:extLst>
          </p:cNvPr>
          <p:cNvSpPr>
            <a:spLocks noGrp="1"/>
          </p:cNvSpPr>
          <p:nvPr>
            <p:ph idx="1"/>
          </p:nvPr>
        </p:nvSpPr>
        <p:spPr/>
        <p:txBody>
          <a:bodyPr/>
          <a:lstStyle/>
          <a:p>
            <a:r>
              <a:rPr lang="nl-BE">
                <a:ea typeface="Tahoma"/>
                <a:cs typeface="Tahoma"/>
              </a:rPr>
              <a:t>Overzicht dagplanning ophalen</a:t>
            </a:r>
          </a:p>
          <a:p>
            <a:pPr lvl="1"/>
            <a:r>
              <a:rPr lang="nl-BE">
                <a:ea typeface="Tahoma"/>
                <a:cs typeface="Tahoma"/>
              </a:rPr>
              <a:t>Opvragen relevante info</a:t>
            </a:r>
          </a:p>
          <a:p>
            <a:r>
              <a:rPr lang="nl-BE">
                <a:ea typeface="Tahoma"/>
                <a:cs typeface="Tahoma"/>
              </a:rPr>
              <a:t>Algemene info opvragen</a:t>
            </a:r>
          </a:p>
          <a:p>
            <a:endParaRPr lang="nl-NL"/>
          </a:p>
        </p:txBody>
      </p:sp>
      <p:sp>
        <p:nvSpPr>
          <p:cNvPr id="4" name="Tekstvak 3">
            <a:extLst>
              <a:ext uri="{FF2B5EF4-FFF2-40B4-BE49-F238E27FC236}">
                <a16:creationId xmlns:a16="http://schemas.microsoft.com/office/drawing/2014/main" id="{D9A51A1E-6243-46AE-A2CE-98C7DE7C9E5C}"/>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b="1">
                <a:solidFill>
                  <a:srgbClr val="002060"/>
                </a:solidFill>
                <a:latin typeface="Tahoma"/>
                <a:ea typeface="Tahoma"/>
                <a:cs typeface="Tahoma"/>
              </a:rPr>
              <a:t>Nino</a:t>
            </a:r>
          </a:p>
        </p:txBody>
      </p:sp>
    </p:spTree>
    <p:extLst>
      <p:ext uri="{BB962C8B-B14F-4D97-AF65-F5344CB8AC3E}">
        <p14:creationId xmlns:p14="http://schemas.microsoft.com/office/powerpoint/2010/main" val="30941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E2E3EE-D5FC-44C0-8BA4-BD81FF5ED2F8}"/>
              </a:ext>
            </a:extLst>
          </p:cNvPr>
          <p:cNvSpPr>
            <a:spLocks noGrp="1"/>
          </p:cNvSpPr>
          <p:nvPr>
            <p:ph type="title"/>
          </p:nvPr>
        </p:nvSpPr>
        <p:spPr/>
        <p:txBody>
          <a:bodyPr/>
          <a:lstStyle/>
          <a:p>
            <a:r>
              <a:rPr lang="nl-BE"/>
              <a:t>Sprint 4 Vandaag View</a:t>
            </a:r>
          </a:p>
        </p:txBody>
      </p:sp>
      <p:sp>
        <p:nvSpPr>
          <p:cNvPr id="3" name="Tijdelijke aanduiding voor inhoud 2">
            <a:extLst>
              <a:ext uri="{FF2B5EF4-FFF2-40B4-BE49-F238E27FC236}">
                <a16:creationId xmlns:a16="http://schemas.microsoft.com/office/drawing/2014/main" id="{2BD98C8A-D1A7-4121-997D-C4820D6D10EA}"/>
              </a:ext>
            </a:extLst>
          </p:cNvPr>
          <p:cNvSpPr>
            <a:spLocks noGrp="1"/>
          </p:cNvSpPr>
          <p:nvPr>
            <p:ph idx="1"/>
          </p:nvPr>
        </p:nvSpPr>
        <p:spPr/>
        <p:txBody>
          <a:bodyPr/>
          <a:lstStyle/>
          <a:p>
            <a:r>
              <a:rPr lang="nl-BE" err="1">
                <a:ea typeface="Tahoma"/>
                <a:cs typeface="Tahoma"/>
              </a:rPr>
              <a:t>Expandable</a:t>
            </a:r>
            <a:endParaRPr lang="nl-BE">
              <a:ea typeface="Tahoma"/>
              <a:cs typeface="Tahoma"/>
            </a:endParaRPr>
          </a:p>
          <a:p>
            <a:r>
              <a:rPr lang="nl-BE">
                <a:ea typeface="Tahoma"/>
                <a:cs typeface="Tahoma"/>
              </a:rPr>
              <a:t>Ophalen uit meerdere tabellen</a:t>
            </a:r>
          </a:p>
          <a:p>
            <a:endParaRPr lang="nl-BE">
              <a:ea typeface="Tahoma"/>
              <a:cs typeface="Tahoma"/>
            </a:endParaRPr>
          </a:p>
        </p:txBody>
      </p:sp>
      <p:sp>
        <p:nvSpPr>
          <p:cNvPr id="4" name="Tekstvak 3">
            <a:extLst>
              <a:ext uri="{FF2B5EF4-FFF2-40B4-BE49-F238E27FC236}">
                <a16:creationId xmlns:a16="http://schemas.microsoft.com/office/drawing/2014/main" id="{F760C677-65C2-4EF4-9113-E3AADF76A643}"/>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b="1">
                <a:solidFill>
                  <a:srgbClr val="002060"/>
                </a:solidFill>
                <a:latin typeface="Tahoma"/>
                <a:ea typeface="Tahoma"/>
                <a:cs typeface="Tahoma"/>
              </a:rPr>
              <a:t>Nino</a:t>
            </a:r>
          </a:p>
        </p:txBody>
      </p:sp>
      <p:pic>
        <p:nvPicPr>
          <p:cNvPr id="5" name="Afbeelding 4">
            <a:extLst>
              <a:ext uri="{FF2B5EF4-FFF2-40B4-BE49-F238E27FC236}">
                <a16:creationId xmlns:a16="http://schemas.microsoft.com/office/drawing/2014/main" id="{B9363D6B-4E3C-4DD3-BE18-5EA84ADECFF0}"/>
              </a:ext>
            </a:extLst>
          </p:cNvPr>
          <p:cNvPicPr>
            <a:picLocks noChangeAspect="1"/>
          </p:cNvPicPr>
          <p:nvPr/>
        </p:nvPicPr>
        <p:blipFill>
          <a:blip r:embed="rId2"/>
          <a:stretch>
            <a:fillRect/>
          </a:stretch>
        </p:blipFill>
        <p:spPr>
          <a:xfrm>
            <a:off x="3186112" y="3158112"/>
            <a:ext cx="1928813" cy="3429000"/>
          </a:xfrm>
          <a:prstGeom prst="rect">
            <a:avLst/>
          </a:prstGeom>
        </p:spPr>
      </p:pic>
      <p:pic>
        <p:nvPicPr>
          <p:cNvPr id="6" name="Afbeelding 5">
            <a:extLst>
              <a:ext uri="{FF2B5EF4-FFF2-40B4-BE49-F238E27FC236}">
                <a16:creationId xmlns:a16="http://schemas.microsoft.com/office/drawing/2014/main" id="{1F8ADF84-D2C6-4E85-A8AE-DE7FB9523743}"/>
              </a:ext>
            </a:extLst>
          </p:cNvPr>
          <p:cNvPicPr>
            <a:picLocks noChangeAspect="1"/>
          </p:cNvPicPr>
          <p:nvPr/>
        </p:nvPicPr>
        <p:blipFill>
          <a:blip r:embed="rId3"/>
          <a:stretch>
            <a:fillRect/>
          </a:stretch>
        </p:blipFill>
        <p:spPr>
          <a:xfrm>
            <a:off x="6424260" y="3172974"/>
            <a:ext cx="1928814" cy="3429003"/>
          </a:xfrm>
          <a:prstGeom prst="rect">
            <a:avLst/>
          </a:prstGeom>
        </p:spPr>
      </p:pic>
    </p:spTree>
    <p:extLst>
      <p:ext uri="{BB962C8B-B14F-4D97-AF65-F5344CB8AC3E}">
        <p14:creationId xmlns:p14="http://schemas.microsoft.com/office/powerpoint/2010/main" val="243744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63065F-5770-40F1-8DCA-C7090B7F726F}"/>
              </a:ext>
            </a:extLst>
          </p:cNvPr>
          <p:cNvSpPr>
            <a:spLocks noGrp="1"/>
          </p:cNvSpPr>
          <p:nvPr>
            <p:ph type="title"/>
          </p:nvPr>
        </p:nvSpPr>
        <p:spPr/>
        <p:txBody>
          <a:bodyPr/>
          <a:lstStyle/>
          <a:p>
            <a:r>
              <a:rPr lang="nl-BE"/>
              <a:t>Sprint 4: Contacten filteren</a:t>
            </a:r>
            <a:endParaRPr lang="nl-NL"/>
          </a:p>
        </p:txBody>
      </p:sp>
      <p:sp>
        <p:nvSpPr>
          <p:cNvPr id="3" name="Tijdelijke aanduiding voor inhoud 2">
            <a:extLst>
              <a:ext uri="{FF2B5EF4-FFF2-40B4-BE49-F238E27FC236}">
                <a16:creationId xmlns:a16="http://schemas.microsoft.com/office/drawing/2014/main" id="{DE60D05E-0C4D-4194-991E-D40BD8328DAA}"/>
              </a:ext>
            </a:extLst>
          </p:cNvPr>
          <p:cNvSpPr>
            <a:spLocks noGrp="1"/>
          </p:cNvSpPr>
          <p:nvPr>
            <p:ph idx="1"/>
          </p:nvPr>
        </p:nvSpPr>
        <p:spPr/>
        <p:txBody>
          <a:bodyPr/>
          <a:lstStyle/>
          <a:p>
            <a:r>
              <a:rPr lang="nl-BE"/>
              <a:t>Lijst geüpdatet </a:t>
            </a:r>
            <a:r>
              <a:rPr lang="nl-BE" err="1"/>
              <a:t>adhv</a:t>
            </a:r>
            <a:r>
              <a:rPr lang="nl-BE"/>
              <a:t> een state</a:t>
            </a:r>
            <a:endParaRPr lang="nl-NL"/>
          </a:p>
        </p:txBody>
      </p:sp>
      <p:pic>
        <p:nvPicPr>
          <p:cNvPr id="4" name="Afbeelding 3">
            <a:extLst>
              <a:ext uri="{FF2B5EF4-FFF2-40B4-BE49-F238E27FC236}">
                <a16:creationId xmlns:a16="http://schemas.microsoft.com/office/drawing/2014/main" id="{70DCC2B0-055B-4AFE-8AD1-B79C9DF5D371}"/>
              </a:ext>
            </a:extLst>
          </p:cNvPr>
          <p:cNvPicPr>
            <a:picLocks noChangeAspect="1"/>
          </p:cNvPicPr>
          <p:nvPr/>
        </p:nvPicPr>
        <p:blipFill>
          <a:blip r:embed="rId2"/>
          <a:stretch>
            <a:fillRect/>
          </a:stretch>
        </p:blipFill>
        <p:spPr>
          <a:xfrm>
            <a:off x="4233862" y="2733850"/>
            <a:ext cx="3724275" cy="2933700"/>
          </a:xfrm>
          <a:prstGeom prst="rect">
            <a:avLst/>
          </a:prstGeom>
        </p:spPr>
      </p:pic>
      <p:sp>
        <p:nvSpPr>
          <p:cNvPr id="5" name="Tekstvak 4">
            <a:extLst>
              <a:ext uri="{FF2B5EF4-FFF2-40B4-BE49-F238E27FC236}">
                <a16:creationId xmlns:a16="http://schemas.microsoft.com/office/drawing/2014/main" id="{FD543DB6-63B9-4557-8CBB-5B66EF709347}"/>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b="1">
                <a:solidFill>
                  <a:srgbClr val="002060"/>
                </a:solidFill>
                <a:latin typeface="Tahoma"/>
                <a:ea typeface="Tahoma"/>
                <a:cs typeface="Tahoma"/>
              </a:rPr>
              <a:t>Nino</a:t>
            </a:r>
          </a:p>
        </p:txBody>
      </p:sp>
    </p:spTree>
    <p:extLst>
      <p:ext uri="{BB962C8B-B14F-4D97-AF65-F5344CB8AC3E}">
        <p14:creationId xmlns:p14="http://schemas.microsoft.com/office/powerpoint/2010/main" val="641180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E0C57D-06A9-40D0-9F68-6AC814F66A38}"/>
              </a:ext>
            </a:extLst>
          </p:cNvPr>
          <p:cNvSpPr>
            <a:spLocks noGrp="1"/>
          </p:cNvSpPr>
          <p:nvPr>
            <p:ph type="title"/>
          </p:nvPr>
        </p:nvSpPr>
        <p:spPr/>
        <p:txBody>
          <a:bodyPr/>
          <a:lstStyle/>
          <a:p>
            <a:r>
              <a:rPr lang="nl-BE"/>
              <a:t>Sprint 4: Algemene Info </a:t>
            </a:r>
            <a:r>
              <a:rPr lang="nl-BE" err="1"/>
              <a:t>Frontend</a:t>
            </a:r>
            <a:endParaRPr lang="nl-NL"/>
          </a:p>
        </p:txBody>
      </p:sp>
      <p:sp>
        <p:nvSpPr>
          <p:cNvPr id="3" name="Tijdelijke aanduiding voor inhoud 2">
            <a:extLst>
              <a:ext uri="{FF2B5EF4-FFF2-40B4-BE49-F238E27FC236}">
                <a16:creationId xmlns:a16="http://schemas.microsoft.com/office/drawing/2014/main" id="{A1985204-C603-4155-8415-78A3FBA9743C}"/>
              </a:ext>
            </a:extLst>
          </p:cNvPr>
          <p:cNvSpPr>
            <a:spLocks noGrp="1"/>
          </p:cNvSpPr>
          <p:nvPr>
            <p:ph idx="1"/>
          </p:nvPr>
        </p:nvSpPr>
        <p:spPr/>
        <p:txBody>
          <a:bodyPr/>
          <a:lstStyle/>
          <a:p>
            <a:r>
              <a:rPr lang="nl-BE"/>
              <a:t>Html-</a:t>
            </a:r>
            <a:r>
              <a:rPr lang="nl-BE" err="1"/>
              <a:t>Parse</a:t>
            </a:r>
            <a:endParaRPr lang="nl-BE"/>
          </a:p>
          <a:p>
            <a:endParaRPr lang="nl-NL"/>
          </a:p>
        </p:txBody>
      </p:sp>
      <p:sp>
        <p:nvSpPr>
          <p:cNvPr id="4" name="Tekstvak 3">
            <a:extLst>
              <a:ext uri="{FF2B5EF4-FFF2-40B4-BE49-F238E27FC236}">
                <a16:creationId xmlns:a16="http://schemas.microsoft.com/office/drawing/2014/main" id="{5FD2D8FA-83D9-442F-B484-6CE363AECB3D}"/>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b="1">
                <a:solidFill>
                  <a:srgbClr val="002060"/>
                </a:solidFill>
                <a:latin typeface="Tahoma"/>
                <a:ea typeface="Tahoma"/>
                <a:cs typeface="Tahoma"/>
              </a:rPr>
              <a:t>Nino</a:t>
            </a:r>
          </a:p>
        </p:txBody>
      </p:sp>
      <p:pic>
        <p:nvPicPr>
          <p:cNvPr id="6" name="Afbeelding 5">
            <a:extLst>
              <a:ext uri="{FF2B5EF4-FFF2-40B4-BE49-F238E27FC236}">
                <a16:creationId xmlns:a16="http://schemas.microsoft.com/office/drawing/2014/main" id="{289BE181-36E5-4FDB-BCDF-9CF6149E8184}"/>
              </a:ext>
            </a:extLst>
          </p:cNvPr>
          <p:cNvPicPr>
            <a:picLocks noChangeAspect="1"/>
          </p:cNvPicPr>
          <p:nvPr/>
        </p:nvPicPr>
        <p:blipFill>
          <a:blip r:embed="rId2"/>
          <a:stretch>
            <a:fillRect/>
          </a:stretch>
        </p:blipFill>
        <p:spPr>
          <a:xfrm>
            <a:off x="4672013" y="2425700"/>
            <a:ext cx="2287786" cy="4067175"/>
          </a:xfrm>
          <a:prstGeom prst="rect">
            <a:avLst/>
          </a:prstGeom>
        </p:spPr>
      </p:pic>
    </p:spTree>
    <p:extLst>
      <p:ext uri="{BB962C8B-B14F-4D97-AF65-F5344CB8AC3E}">
        <p14:creationId xmlns:p14="http://schemas.microsoft.com/office/powerpoint/2010/main" val="37884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00B5CF-891F-4694-B3C0-56E1669EE458}"/>
              </a:ext>
            </a:extLst>
          </p:cNvPr>
          <p:cNvSpPr>
            <a:spLocks noGrp="1"/>
          </p:cNvSpPr>
          <p:nvPr>
            <p:ph type="title"/>
          </p:nvPr>
        </p:nvSpPr>
        <p:spPr/>
        <p:txBody>
          <a:bodyPr/>
          <a:lstStyle/>
          <a:p>
            <a:r>
              <a:rPr lang="nl-BE"/>
              <a:t>Inhoudsopgave</a:t>
            </a:r>
          </a:p>
        </p:txBody>
      </p:sp>
      <p:sp>
        <p:nvSpPr>
          <p:cNvPr id="3" name="Tijdelijke aanduiding voor inhoud 2">
            <a:extLst>
              <a:ext uri="{FF2B5EF4-FFF2-40B4-BE49-F238E27FC236}">
                <a16:creationId xmlns:a16="http://schemas.microsoft.com/office/drawing/2014/main" id="{885427C4-E059-445A-AFD6-AE5AF5DA1394}"/>
              </a:ext>
            </a:extLst>
          </p:cNvPr>
          <p:cNvSpPr>
            <a:spLocks noGrp="1"/>
          </p:cNvSpPr>
          <p:nvPr>
            <p:ph idx="1"/>
          </p:nvPr>
        </p:nvSpPr>
        <p:spPr>
          <a:xfrm>
            <a:off x="1876778" y="1571100"/>
            <a:ext cx="9948333" cy="4750153"/>
          </a:xfrm>
        </p:spPr>
        <p:txBody>
          <a:bodyPr/>
          <a:lstStyle/>
          <a:p>
            <a:r>
              <a:rPr lang="nl-BE"/>
              <a:t>Agile</a:t>
            </a:r>
          </a:p>
          <a:p>
            <a:r>
              <a:rPr lang="nl-BE" b="1"/>
              <a:t>Projectomschrijving</a:t>
            </a:r>
          </a:p>
          <a:p>
            <a:r>
              <a:rPr lang="nl-BE"/>
              <a:t>Demo</a:t>
            </a:r>
          </a:p>
          <a:p>
            <a:r>
              <a:rPr lang="nl-BE"/>
              <a:t>Sprint 0</a:t>
            </a:r>
          </a:p>
          <a:p>
            <a:r>
              <a:rPr lang="nl-BE"/>
              <a:t>Sprint 1</a:t>
            </a:r>
          </a:p>
          <a:p>
            <a:r>
              <a:rPr lang="nl-BE"/>
              <a:t>Sprint 2</a:t>
            </a:r>
          </a:p>
          <a:p>
            <a:r>
              <a:rPr lang="nl-BE"/>
              <a:t>Sprint 3</a:t>
            </a:r>
          </a:p>
          <a:p>
            <a:r>
              <a:rPr lang="nl-BE"/>
              <a:t>Sprint 4</a:t>
            </a:r>
          </a:p>
          <a:p>
            <a:r>
              <a:rPr lang="nl-BE"/>
              <a:t>Sprint 5</a:t>
            </a:r>
          </a:p>
          <a:p>
            <a:r>
              <a:rPr lang="nl-BE"/>
              <a:t>Besluit</a:t>
            </a:r>
          </a:p>
        </p:txBody>
      </p:sp>
      <p:sp>
        <p:nvSpPr>
          <p:cNvPr id="4" name="Tekstvak 3">
            <a:extLst>
              <a:ext uri="{FF2B5EF4-FFF2-40B4-BE49-F238E27FC236}">
                <a16:creationId xmlns:a16="http://schemas.microsoft.com/office/drawing/2014/main" id="{19ABFB9B-B35D-4890-84CC-BCABC79CBF7C}"/>
              </a:ext>
            </a:extLst>
          </p:cNvPr>
          <p:cNvSpPr txBox="1"/>
          <p:nvPr/>
        </p:nvSpPr>
        <p:spPr>
          <a:xfrm>
            <a:off x="113122" y="1825624"/>
            <a:ext cx="1634398"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b="1">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2050865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E0C57D-06A9-40D0-9F68-6AC814F66A38}"/>
              </a:ext>
            </a:extLst>
          </p:cNvPr>
          <p:cNvSpPr>
            <a:spLocks noGrp="1"/>
          </p:cNvSpPr>
          <p:nvPr>
            <p:ph type="title"/>
          </p:nvPr>
        </p:nvSpPr>
        <p:spPr/>
        <p:txBody>
          <a:bodyPr/>
          <a:lstStyle/>
          <a:p>
            <a:r>
              <a:rPr lang="nl-BE"/>
              <a:t>Sprint 4: Algemene Info Backend</a:t>
            </a:r>
            <a:endParaRPr lang="nl-NL"/>
          </a:p>
        </p:txBody>
      </p:sp>
      <p:sp>
        <p:nvSpPr>
          <p:cNvPr id="3" name="Tijdelijke aanduiding voor inhoud 2">
            <a:extLst>
              <a:ext uri="{FF2B5EF4-FFF2-40B4-BE49-F238E27FC236}">
                <a16:creationId xmlns:a16="http://schemas.microsoft.com/office/drawing/2014/main" id="{A1985204-C603-4155-8415-78A3FBA9743C}"/>
              </a:ext>
            </a:extLst>
          </p:cNvPr>
          <p:cNvSpPr>
            <a:spLocks noGrp="1"/>
          </p:cNvSpPr>
          <p:nvPr>
            <p:ph idx="1"/>
          </p:nvPr>
        </p:nvSpPr>
        <p:spPr/>
        <p:txBody>
          <a:bodyPr/>
          <a:lstStyle/>
          <a:p>
            <a:r>
              <a:rPr lang="nl-BE"/>
              <a:t>Aanpassen algemene info alleen begeleider</a:t>
            </a:r>
          </a:p>
          <a:p>
            <a:endParaRPr lang="nl-BE"/>
          </a:p>
          <a:p>
            <a:endParaRPr lang="nl-NL"/>
          </a:p>
        </p:txBody>
      </p:sp>
      <p:sp>
        <p:nvSpPr>
          <p:cNvPr id="4" name="Tekstvak 3">
            <a:extLst>
              <a:ext uri="{FF2B5EF4-FFF2-40B4-BE49-F238E27FC236}">
                <a16:creationId xmlns:a16="http://schemas.microsoft.com/office/drawing/2014/main" id="{5FD2D8FA-83D9-442F-B484-6CE363AECB3D}"/>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b="1">
                <a:solidFill>
                  <a:srgbClr val="002060"/>
                </a:solidFill>
                <a:latin typeface="Tahoma"/>
                <a:ea typeface="Tahoma"/>
                <a:cs typeface="Tahoma"/>
              </a:rPr>
              <a:t>Nino</a:t>
            </a:r>
          </a:p>
        </p:txBody>
      </p:sp>
      <p:pic>
        <p:nvPicPr>
          <p:cNvPr id="5" name="Afbeelding 4">
            <a:extLst>
              <a:ext uri="{FF2B5EF4-FFF2-40B4-BE49-F238E27FC236}">
                <a16:creationId xmlns:a16="http://schemas.microsoft.com/office/drawing/2014/main" id="{13F9FB2D-CD90-452E-8165-8BD02A67A47A}"/>
              </a:ext>
            </a:extLst>
          </p:cNvPr>
          <p:cNvPicPr>
            <a:picLocks noChangeAspect="1"/>
          </p:cNvPicPr>
          <p:nvPr/>
        </p:nvPicPr>
        <p:blipFill>
          <a:blip r:embed="rId2"/>
          <a:stretch>
            <a:fillRect/>
          </a:stretch>
        </p:blipFill>
        <p:spPr>
          <a:xfrm>
            <a:off x="1876777" y="2570049"/>
            <a:ext cx="9022862" cy="2889754"/>
          </a:xfrm>
          <a:prstGeom prst="rect">
            <a:avLst/>
          </a:prstGeom>
        </p:spPr>
      </p:pic>
    </p:spTree>
    <p:extLst>
      <p:ext uri="{BB962C8B-B14F-4D97-AF65-F5344CB8AC3E}">
        <p14:creationId xmlns:p14="http://schemas.microsoft.com/office/powerpoint/2010/main" val="119815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BD42D5-D148-4CBA-9053-C973B8B14714}"/>
              </a:ext>
            </a:extLst>
          </p:cNvPr>
          <p:cNvSpPr>
            <a:spLocks noGrp="1"/>
          </p:cNvSpPr>
          <p:nvPr>
            <p:ph type="title"/>
          </p:nvPr>
        </p:nvSpPr>
        <p:spPr/>
        <p:txBody>
          <a:bodyPr/>
          <a:lstStyle/>
          <a:p>
            <a:r>
              <a:rPr lang="nl-BE"/>
              <a:t>Sprint 4: problemen</a:t>
            </a:r>
            <a:endParaRPr lang="nl-NL"/>
          </a:p>
        </p:txBody>
      </p:sp>
      <p:sp>
        <p:nvSpPr>
          <p:cNvPr id="4" name="Tekstvak 3">
            <a:extLst>
              <a:ext uri="{FF2B5EF4-FFF2-40B4-BE49-F238E27FC236}">
                <a16:creationId xmlns:a16="http://schemas.microsoft.com/office/drawing/2014/main" id="{CE19C005-6A00-444B-95C5-5CF80F2E1BBE}"/>
              </a:ext>
            </a:extLst>
          </p:cNvPr>
          <p:cNvSpPr txBox="1"/>
          <p:nvPr/>
        </p:nvSpPr>
        <p:spPr>
          <a:xfrm>
            <a:off x="113122" y="1825624"/>
            <a:ext cx="1489435" cy="3046988"/>
          </a:xfrm>
          <a:prstGeom prst="rect">
            <a:avLst/>
          </a:prstGeom>
          <a:noFill/>
        </p:spPr>
        <p:txBody>
          <a:bodyPr wrap="square" rtlCol="0" anchor="t">
            <a:spAutoFit/>
          </a:bodyPr>
          <a:lstStyle/>
          <a:p>
            <a:r>
              <a:rPr lang="nl-BE" sz="2400">
                <a:solidFill>
                  <a:srgbClr val="002060"/>
                </a:solidFill>
                <a:latin typeface="Tahoma"/>
                <a:ea typeface="Tahoma"/>
                <a:cs typeface="Tahoma"/>
              </a:rPr>
              <a:t>Pieter</a:t>
            </a:r>
          </a:p>
          <a:p>
            <a:r>
              <a:rPr lang="nl-BE" sz="2400">
                <a:solidFill>
                  <a:srgbClr val="002060"/>
                </a:solidFill>
                <a:latin typeface="Tahoma"/>
                <a:ea typeface="Tahoma"/>
                <a:cs typeface="Tahoma"/>
              </a:rPr>
              <a:t>Daan</a:t>
            </a:r>
          </a:p>
          <a:p>
            <a:r>
              <a:rPr lang="nl-BE" sz="2400">
                <a:solidFill>
                  <a:srgbClr val="002060"/>
                </a:solidFill>
                <a:latin typeface="Tahoma"/>
                <a:ea typeface="Tahoma"/>
                <a:cs typeface="Tahoma"/>
              </a:rPr>
              <a:t>Sibert</a:t>
            </a:r>
          </a:p>
          <a:p>
            <a:r>
              <a:rPr lang="nl-BE" sz="2400">
                <a:solidFill>
                  <a:srgbClr val="002060"/>
                </a:solidFill>
                <a:latin typeface="Tahoma"/>
                <a:ea typeface="Tahoma"/>
                <a:cs typeface="Tahoma"/>
              </a:rPr>
              <a:t>Christian</a:t>
            </a:r>
          </a:p>
          <a:p>
            <a:r>
              <a:rPr lang="nl-BE" sz="2400">
                <a:solidFill>
                  <a:srgbClr val="002060"/>
                </a:solidFill>
                <a:latin typeface="Tahoma"/>
                <a:ea typeface="Tahoma"/>
                <a:cs typeface="Tahoma"/>
              </a:rPr>
              <a:t>Zeno</a:t>
            </a:r>
          </a:p>
          <a:p>
            <a:r>
              <a:rPr lang="nl-BE" sz="2400">
                <a:solidFill>
                  <a:srgbClr val="002060"/>
                </a:solidFill>
                <a:latin typeface="Tahoma"/>
                <a:ea typeface="Tahoma"/>
                <a:cs typeface="Tahoma"/>
              </a:rPr>
              <a:t>Stijn</a:t>
            </a:r>
          </a:p>
          <a:p>
            <a:r>
              <a:rPr lang="nl-BE" sz="2400">
                <a:solidFill>
                  <a:srgbClr val="002060"/>
                </a:solidFill>
                <a:latin typeface="Tahoma"/>
                <a:ea typeface="Tahoma"/>
                <a:cs typeface="Tahoma"/>
              </a:rPr>
              <a:t>Koen</a:t>
            </a:r>
          </a:p>
          <a:p>
            <a:r>
              <a:rPr lang="nl-BE" sz="2400" b="1">
                <a:solidFill>
                  <a:srgbClr val="002060"/>
                </a:solidFill>
                <a:latin typeface="Tahoma"/>
                <a:ea typeface="Tahoma"/>
                <a:cs typeface="Tahoma"/>
              </a:rPr>
              <a:t>Nino</a:t>
            </a:r>
          </a:p>
        </p:txBody>
      </p:sp>
      <p:sp>
        <p:nvSpPr>
          <p:cNvPr id="6" name="Tijdelijke aanduiding voor inhoud 5">
            <a:extLst>
              <a:ext uri="{FF2B5EF4-FFF2-40B4-BE49-F238E27FC236}">
                <a16:creationId xmlns:a16="http://schemas.microsoft.com/office/drawing/2014/main" id="{9CA834C6-F43C-436F-A2C7-6DA04AC67486}"/>
              </a:ext>
            </a:extLst>
          </p:cNvPr>
          <p:cNvSpPr>
            <a:spLocks noGrp="1"/>
          </p:cNvSpPr>
          <p:nvPr>
            <p:ph idx="1"/>
          </p:nvPr>
        </p:nvSpPr>
        <p:spPr/>
        <p:txBody>
          <a:bodyPr/>
          <a:lstStyle/>
          <a:p>
            <a:r>
              <a:rPr lang="nl-BE"/>
              <a:t>Oude </a:t>
            </a:r>
            <a:r>
              <a:rPr lang="nl-BE" err="1"/>
              <a:t>GraphQl</a:t>
            </a:r>
            <a:r>
              <a:rPr lang="nl-BE"/>
              <a:t>-engine moeten vervangen</a:t>
            </a:r>
          </a:p>
          <a:p>
            <a:r>
              <a:rPr lang="nl-BE"/>
              <a:t>Eerste backend pagina</a:t>
            </a:r>
          </a:p>
          <a:p>
            <a:r>
              <a:rPr lang="nl-BE"/>
              <a:t>Foute </a:t>
            </a:r>
            <a:r>
              <a:rPr lang="nl-BE" err="1"/>
              <a:t>Merge</a:t>
            </a:r>
            <a:endParaRPr lang="nl-BE"/>
          </a:p>
          <a:p>
            <a:r>
              <a:rPr lang="nl-BE"/>
              <a:t>Slechte teamsfeer</a:t>
            </a:r>
          </a:p>
          <a:p>
            <a:r>
              <a:rPr lang="nl-BE"/>
              <a:t>Data uit meerdere tabellen halen</a:t>
            </a:r>
          </a:p>
          <a:p>
            <a:endParaRPr lang="nl-NL"/>
          </a:p>
        </p:txBody>
      </p:sp>
    </p:spTree>
    <p:extLst>
      <p:ext uri="{BB962C8B-B14F-4D97-AF65-F5344CB8AC3E}">
        <p14:creationId xmlns:p14="http://schemas.microsoft.com/office/powerpoint/2010/main" val="16656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00B5CF-891F-4694-B3C0-56E1669EE458}"/>
              </a:ext>
            </a:extLst>
          </p:cNvPr>
          <p:cNvSpPr>
            <a:spLocks noGrp="1"/>
          </p:cNvSpPr>
          <p:nvPr>
            <p:ph type="title"/>
          </p:nvPr>
        </p:nvSpPr>
        <p:spPr/>
        <p:txBody>
          <a:bodyPr/>
          <a:lstStyle/>
          <a:p>
            <a:r>
              <a:rPr lang="nl-BE"/>
              <a:t>Inhoudsopgave</a:t>
            </a:r>
          </a:p>
        </p:txBody>
      </p:sp>
      <p:sp>
        <p:nvSpPr>
          <p:cNvPr id="3" name="Tijdelijke aanduiding voor inhoud 2">
            <a:extLst>
              <a:ext uri="{FF2B5EF4-FFF2-40B4-BE49-F238E27FC236}">
                <a16:creationId xmlns:a16="http://schemas.microsoft.com/office/drawing/2014/main" id="{885427C4-E059-445A-AFD6-AE5AF5DA1394}"/>
              </a:ext>
            </a:extLst>
          </p:cNvPr>
          <p:cNvSpPr>
            <a:spLocks noGrp="1"/>
          </p:cNvSpPr>
          <p:nvPr>
            <p:ph idx="1"/>
          </p:nvPr>
        </p:nvSpPr>
        <p:spPr>
          <a:xfrm>
            <a:off x="1876777" y="1429698"/>
            <a:ext cx="9948333" cy="4750153"/>
          </a:xfrm>
        </p:spPr>
        <p:txBody>
          <a:bodyPr/>
          <a:lstStyle/>
          <a:p>
            <a:r>
              <a:rPr lang="nl-BE"/>
              <a:t>Agile</a:t>
            </a:r>
          </a:p>
          <a:p>
            <a:r>
              <a:rPr lang="nl-BE"/>
              <a:t>Projectomschrijving</a:t>
            </a:r>
          </a:p>
          <a:p>
            <a:r>
              <a:rPr lang="nl-BE"/>
              <a:t>Demo</a:t>
            </a:r>
          </a:p>
          <a:p>
            <a:r>
              <a:rPr lang="nl-BE"/>
              <a:t>Sprint 0</a:t>
            </a:r>
          </a:p>
          <a:p>
            <a:r>
              <a:rPr lang="nl-BE"/>
              <a:t>Sprint 1</a:t>
            </a:r>
          </a:p>
          <a:p>
            <a:r>
              <a:rPr lang="nl-BE"/>
              <a:t>Sprint 2</a:t>
            </a:r>
          </a:p>
          <a:p>
            <a:r>
              <a:rPr lang="nl-BE"/>
              <a:t>Sprint 3</a:t>
            </a:r>
          </a:p>
          <a:p>
            <a:r>
              <a:rPr lang="nl-BE"/>
              <a:t>Sprint 4</a:t>
            </a:r>
          </a:p>
          <a:p>
            <a:r>
              <a:rPr lang="nl-BE" b="1"/>
              <a:t>Sprint 5</a:t>
            </a:r>
          </a:p>
          <a:p>
            <a:r>
              <a:rPr lang="nl-BE"/>
              <a:t>Besluit</a:t>
            </a:r>
          </a:p>
        </p:txBody>
      </p:sp>
      <p:sp>
        <p:nvSpPr>
          <p:cNvPr id="4" name="Tekstvak 3">
            <a:extLst>
              <a:ext uri="{FF2B5EF4-FFF2-40B4-BE49-F238E27FC236}">
                <a16:creationId xmlns:a16="http://schemas.microsoft.com/office/drawing/2014/main" id="{19ABFB9B-B35D-4890-84CC-BCABC79CBF7C}"/>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1931868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AF0D66-89C2-4768-AFB5-C14331537F65}"/>
              </a:ext>
            </a:extLst>
          </p:cNvPr>
          <p:cNvSpPr>
            <a:spLocks noGrp="1"/>
          </p:cNvSpPr>
          <p:nvPr>
            <p:ph type="title"/>
          </p:nvPr>
        </p:nvSpPr>
        <p:spPr/>
        <p:txBody>
          <a:bodyPr/>
          <a:lstStyle/>
          <a:p>
            <a:r>
              <a:rPr lang="nl-BE"/>
              <a:t>Sprint 5</a:t>
            </a:r>
          </a:p>
        </p:txBody>
      </p:sp>
      <p:sp>
        <p:nvSpPr>
          <p:cNvPr id="3" name="Tijdelijke aanduiding voor inhoud 2">
            <a:extLst>
              <a:ext uri="{FF2B5EF4-FFF2-40B4-BE49-F238E27FC236}">
                <a16:creationId xmlns:a16="http://schemas.microsoft.com/office/drawing/2014/main" id="{EEC22E8A-0108-4F2B-AB30-380897E1C7E6}"/>
              </a:ext>
            </a:extLst>
          </p:cNvPr>
          <p:cNvSpPr>
            <a:spLocks noGrp="1"/>
          </p:cNvSpPr>
          <p:nvPr>
            <p:ph idx="1"/>
          </p:nvPr>
        </p:nvSpPr>
        <p:spPr/>
        <p:txBody>
          <a:bodyPr/>
          <a:lstStyle/>
          <a:p>
            <a:r>
              <a:rPr lang="nl-BE"/>
              <a:t>Planning view backend</a:t>
            </a:r>
          </a:p>
          <a:p>
            <a:r>
              <a:rPr lang="nl-BE" err="1"/>
              <a:t>Activities</a:t>
            </a:r>
            <a:r>
              <a:rPr lang="nl-BE"/>
              <a:t> view backend</a:t>
            </a:r>
          </a:p>
          <a:p>
            <a:r>
              <a:rPr lang="nl-BE"/>
              <a:t>Activity widget</a:t>
            </a:r>
          </a:p>
          <a:p>
            <a:r>
              <a:rPr lang="nl-BE"/>
              <a:t>Algemene info wijzigen</a:t>
            </a:r>
          </a:p>
          <a:p>
            <a:r>
              <a:rPr lang="nl-BE" err="1"/>
              <a:t>Seeders</a:t>
            </a:r>
            <a:r>
              <a:rPr lang="nl-BE"/>
              <a:t> updaten</a:t>
            </a:r>
          </a:p>
          <a:p>
            <a:r>
              <a:rPr lang="nl-BE"/>
              <a:t>Sync database aanpassen</a:t>
            </a:r>
          </a:p>
        </p:txBody>
      </p:sp>
      <p:sp>
        <p:nvSpPr>
          <p:cNvPr id="4" name="Tekstvak 3">
            <a:extLst>
              <a:ext uri="{FF2B5EF4-FFF2-40B4-BE49-F238E27FC236}">
                <a16:creationId xmlns:a16="http://schemas.microsoft.com/office/drawing/2014/main" id="{6156CDE2-548B-40B3-8EA8-8E5560D993B2}"/>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251913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9045C9-FA5F-4010-BBD0-B8B902EE9BCF}"/>
              </a:ext>
            </a:extLst>
          </p:cNvPr>
          <p:cNvSpPr>
            <a:spLocks noGrp="1"/>
          </p:cNvSpPr>
          <p:nvPr>
            <p:ph type="title"/>
          </p:nvPr>
        </p:nvSpPr>
        <p:spPr/>
        <p:txBody>
          <a:bodyPr/>
          <a:lstStyle/>
          <a:p>
            <a:r>
              <a:rPr lang="nl-BE"/>
              <a:t>Sprint 5 – Planning view backend</a:t>
            </a:r>
          </a:p>
        </p:txBody>
      </p:sp>
      <p:sp>
        <p:nvSpPr>
          <p:cNvPr id="3" name="Tijdelijke aanduiding voor inhoud 2">
            <a:extLst>
              <a:ext uri="{FF2B5EF4-FFF2-40B4-BE49-F238E27FC236}">
                <a16:creationId xmlns:a16="http://schemas.microsoft.com/office/drawing/2014/main" id="{09C6A720-7F14-4675-BA1B-9ADED7DF1025}"/>
              </a:ext>
            </a:extLst>
          </p:cNvPr>
          <p:cNvSpPr>
            <a:spLocks noGrp="1"/>
          </p:cNvSpPr>
          <p:nvPr>
            <p:ph idx="1"/>
          </p:nvPr>
        </p:nvSpPr>
        <p:spPr>
          <a:xfrm>
            <a:off x="1876777" y="1816746"/>
            <a:ext cx="9948333" cy="4750153"/>
          </a:xfrm>
        </p:spPr>
        <p:txBody>
          <a:bodyPr/>
          <a:lstStyle/>
          <a:p>
            <a:r>
              <a:rPr lang="nl-BE"/>
              <a:t>Planning wijzigen / aanmaken</a:t>
            </a:r>
          </a:p>
          <a:p>
            <a:r>
              <a:rPr lang="nl-BE"/>
              <a:t>Meer info krijgen</a:t>
            </a:r>
          </a:p>
          <a:p>
            <a:endParaRPr lang="nl-BE"/>
          </a:p>
        </p:txBody>
      </p:sp>
      <p:pic>
        <p:nvPicPr>
          <p:cNvPr id="4" name="Afbeelding 3">
            <a:extLst>
              <a:ext uri="{FF2B5EF4-FFF2-40B4-BE49-F238E27FC236}">
                <a16:creationId xmlns:a16="http://schemas.microsoft.com/office/drawing/2014/main" id="{5E94654D-8131-4CEC-ABC3-150E33E5E7B6}"/>
              </a:ext>
            </a:extLst>
          </p:cNvPr>
          <p:cNvPicPr>
            <a:picLocks noChangeAspect="1"/>
          </p:cNvPicPr>
          <p:nvPr/>
        </p:nvPicPr>
        <p:blipFill>
          <a:blip r:embed="rId2"/>
          <a:stretch>
            <a:fillRect/>
          </a:stretch>
        </p:blipFill>
        <p:spPr>
          <a:xfrm>
            <a:off x="2064399" y="2881441"/>
            <a:ext cx="9573087" cy="3805076"/>
          </a:xfrm>
          <a:prstGeom prst="rect">
            <a:avLst/>
          </a:prstGeom>
        </p:spPr>
      </p:pic>
      <p:sp>
        <p:nvSpPr>
          <p:cNvPr id="5" name="Tekstvak 4">
            <a:extLst>
              <a:ext uri="{FF2B5EF4-FFF2-40B4-BE49-F238E27FC236}">
                <a16:creationId xmlns:a16="http://schemas.microsoft.com/office/drawing/2014/main" id="{EC567C01-737F-4271-A405-D5E2D089309C}"/>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203694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41A10-ABE3-4892-B98F-F0F3E6107045}"/>
              </a:ext>
            </a:extLst>
          </p:cNvPr>
          <p:cNvSpPr>
            <a:spLocks noGrp="1"/>
          </p:cNvSpPr>
          <p:nvPr>
            <p:ph type="title"/>
          </p:nvPr>
        </p:nvSpPr>
        <p:spPr/>
        <p:txBody>
          <a:bodyPr/>
          <a:lstStyle/>
          <a:p>
            <a:r>
              <a:rPr lang="nl-BE"/>
              <a:t>Sprint 5 – Activity view backend</a:t>
            </a:r>
          </a:p>
        </p:txBody>
      </p:sp>
      <p:sp>
        <p:nvSpPr>
          <p:cNvPr id="3" name="Tijdelijke aanduiding voor inhoud 2">
            <a:extLst>
              <a:ext uri="{FF2B5EF4-FFF2-40B4-BE49-F238E27FC236}">
                <a16:creationId xmlns:a16="http://schemas.microsoft.com/office/drawing/2014/main" id="{9D45BDA4-F20A-46CC-83B0-B686FAAA0131}"/>
              </a:ext>
            </a:extLst>
          </p:cNvPr>
          <p:cNvSpPr>
            <a:spLocks noGrp="1"/>
          </p:cNvSpPr>
          <p:nvPr>
            <p:ph idx="1"/>
          </p:nvPr>
        </p:nvSpPr>
        <p:spPr/>
        <p:txBody>
          <a:bodyPr/>
          <a:lstStyle/>
          <a:p>
            <a:r>
              <a:rPr lang="nl-BE"/>
              <a:t>Building </a:t>
            </a:r>
            <a:r>
              <a:rPr lang="nl-BE" err="1"/>
              <a:t>blocks</a:t>
            </a:r>
            <a:endParaRPr lang="nl-BE"/>
          </a:p>
          <a:p>
            <a:r>
              <a:rPr lang="nl-BE" err="1"/>
              <a:t>Drag</a:t>
            </a:r>
            <a:r>
              <a:rPr lang="nl-BE"/>
              <a:t> en drop </a:t>
            </a:r>
          </a:p>
          <a:p>
            <a:r>
              <a:rPr lang="nl-BE"/>
              <a:t>Gemaakt in </a:t>
            </a:r>
            <a:r>
              <a:rPr lang="nl-BE" err="1"/>
              <a:t>React</a:t>
            </a:r>
            <a:endParaRPr lang="nl-BE"/>
          </a:p>
          <a:p>
            <a:endParaRPr lang="nl-BE"/>
          </a:p>
        </p:txBody>
      </p:sp>
      <p:pic>
        <p:nvPicPr>
          <p:cNvPr id="4" name="Afbeelding 3">
            <a:extLst>
              <a:ext uri="{FF2B5EF4-FFF2-40B4-BE49-F238E27FC236}">
                <a16:creationId xmlns:a16="http://schemas.microsoft.com/office/drawing/2014/main" id="{C92ACEA0-BF32-4F8C-A08F-13D93A6D1D6C}"/>
              </a:ext>
            </a:extLst>
          </p:cNvPr>
          <p:cNvPicPr>
            <a:picLocks noChangeAspect="1"/>
          </p:cNvPicPr>
          <p:nvPr/>
        </p:nvPicPr>
        <p:blipFill>
          <a:blip r:embed="rId2"/>
          <a:stretch>
            <a:fillRect/>
          </a:stretch>
        </p:blipFill>
        <p:spPr>
          <a:xfrm>
            <a:off x="3404313" y="3269653"/>
            <a:ext cx="5926118" cy="3586607"/>
          </a:xfrm>
          <a:prstGeom prst="rect">
            <a:avLst/>
          </a:prstGeom>
        </p:spPr>
      </p:pic>
      <p:sp>
        <p:nvSpPr>
          <p:cNvPr id="5" name="Tekstvak 4">
            <a:extLst>
              <a:ext uri="{FF2B5EF4-FFF2-40B4-BE49-F238E27FC236}">
                <a16:creationId xmlns:a16="http://schemas.microsoft.com/office/drawing/2014/main" id="{C5AE5ACE-BD65-4A36-B58C-76D91DEB89F7}"/>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402438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737111-CD03-4AE4-ABE1-9EC0F8ED01F1}"/>
              </a:ext>
            </a:extLst>
          </p:cNvPr>
          <p:cNvSpPr>
            <a:spLocks noGrp="1"/>
          </p:cNvSpPr>
          <p:nvPr>
            <p:ph type="title"/>
          </p:nvPr>
        </p:nvSpPr>
        <p:spPr/>
        <p:txBody>
          <a:bodyPr/>
          <a:lstStyle/>
          <a:p>
            <a:r>
              <a:rPr lang="nl-BE"/>
              <a:t>Sprint 5 – Activity widget</a:t>
            </a:r>
          </a:p>
        </p:txBody>
      </p:sp>
      <p:sp>
        <p:nvSpPr>
          <p:cNvPr id="3" name="Tijdelijke aanduiding voor inhoud 2">
            <a:extLst>
              <a:ext uri="{FF2B5EF4-FFF2-40B4-BE49-F238E27FC236}">
                <a16:creationId xmlns:a16="http://schemas.microsoft.com/office/drawing/2014/main" id="{2B414860-33C0-4209-86A5-4BCBE8079F39}"/>
              </a:ext>
            </a:extLst>
          </p:cNvPr>
          <p:cNvSpPr>
            <a:spLocks noGrp="1"/>
          </p:cNvSpPr>
          <p:nvPr>
            <p:ph idx="1"/>
          </p:nvPr>
        </p:nvSpPr>
        <p:spPr/>
        <p:txBody>
          <a:bodyPr/>
          <a:lstStyle/>
          <a:p>
            <a:r>
              <a:rPr lang="nl-BE"/>
              <a:t>Meer info over activiteiten</a:t>
            </a:r>
          </a:p>
          <a:p>
            <a:r>
              <a:rPr lang="nl-BE"/>
              <a:t>Gedetailleerde dagplanning</a:t>
            </a:r>
          </a:p>
          <a:p>
            <a:r>
              <a:rPr lang="nl-BE"/>
              <a:t>Kalender voor betere dag wisseling</a:t>
            </a:r>
          </a:p>
        </p:txBody>
      </p:sp>
      <p:pic>
        <p:nvPicPr>
          <p:cNvPr id="5" name="Afbeelding 4">
            <a:extLst>
              <a:ext uri="{FF2B5EF4-FFF2-40B4-BE49-F238E27FC236}">
                <a16:creationId xmlns:a16="http://schemas.microsoft.com/office/drawing/2014/main" id="{23978172-2CE2-4595-A328-21F7F206A870}"/>
              </a:ext>
            </a:extLst>
          </p:cNvPr>
          <p:cNvPicPr>
            <a:picLocks noChangeAspect="1"/>
          </p:cNvPicPr>
          <p:nvPr/>
        </p:nvPicPr>
        <p:blipFill>
          <a:blip r:embed="rId2"/>
          <a:stretch>
            <a:fillRect/>
          </a:stretch>
        </p:blipFill>
        <p:spPr>
          <a:xfrm>
            <a:off x="8895426" y="1703716"/>
            <a:ext cx="2420644" cy="4333930"/>
          </a:xfrm>
          <a:prstGeom prst="rect">
            <a:avLst/>
          </a:prstGeom>
        </p:spPr>
      </p:pic>
      <p:sp>
        <p:nvSpPr>
          <p:cNvPr id="6" name="Tekstvak 5">
            <a:extLst>
              <a:ext uri="{FF2B5EF4-FFF2-40B4-BE49-F238E27FC236}">
                <a16:creationId xmlns:a16="http://schemas.microsoft.com/office/drawing/2014/main" id="{1F26D908-521B-434C-A19D-673F3BE29DE1}"/>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206107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FB391D-9F0C-4B64-AB31-D16231C60368}"/>
              </a:ext>
            </a:extLst>
          </p:cNvPr>
          <p:cNvSpPr>
            <a:spLocks noGrp="1"/>
          </p:cNvSpPr>
          <p:nvPr>
            <p:ph type="title"/>
          </p:nvPr>
        </p:nvSpPr>
        <p:spPr/>
        <p:txBody>
          <a:bodyPr/>
          <a:lstStyle/>
          <a:p>
            <a:r>
              <a:rPr lang="nl-BE"/>
              <a:t>Sprint 5 – Algemene info wijzigen</a:t>
            </a:r>
          </a:p>
        </p:txBody>
      </p:sp>
      <p:sp>
        <p:nvSpPr>
          <p:cNvPr id="3" name="Tijdelijke aanduiding voor inhoud 2">
            <a:extLst>
              <a:ext uri="{FF2B5EF4-FFF2-40B4-BE49-F238E27FC236}">
                <a16:creationId xmlns:a16="http://schemas.microsoft.com/office/drawing/2014/main" id="{C575CD10-6125-473C-9E0D-BAA9B805A8C2}"/>
              </a:ext>
            </a:extLst>
          </p:cNvPr>
          <p:cNvSpPr>
            <a:spLocks noGrp="1"/>
          </p:cNvSpPr>
          <p:nvPr>
            <p:ph idx="1"/>
          </p:nvPr>
        </p:nvSpPr>
        <p:spPr/>
        <p:txBody>
          <a:bodyPr/>
          <a:lstStyle/>
          <a:p>
            <a:r>
              <a:rPr lang="nl-BE"/>
              <a:t>Algemene info aangepast</a:t>
            </a:r>
          </a:p>
        </p:txBody>
      </p:sp>
      <p:pic>
        <p:nvPicPr>
          <p:cNvPr id="4" name="Afbeelding 3">
            <a:extLst>
              <a:ext uri="{FF2B5EF4-FFF2-40B4-BE49-F238E27FC236}">
                <a16:creationId xmlns:a16="http://schemas.microsoft.com/office/drawing/2014/main" id="{EEB88011-6C3B-486D-A2C3-BECB064E89FC}"/>
              </a:ext>
            </a:extLst>
          </p:cNvPr>
          <p:cNvPicPr>
            <a:picLocks noChangeAspect="1"/>
          </p:cNvPicPr>
          <p:nvPr/>
        </p:nvPicPr>
        <p:blipFill>
          <a:blip r:embed="rId2"/>
          <a:stretch>
            <a:fillRect/>
          </a:stretch>
        </p:blipFill>
        <p:spPr>
          <a:xfrm>
            <a:off x="1677880" y="2829409"/>
            <a:ext cx="9022672" cy="2888508"/>
          </a:xfrm>
          <a:prstGeom prst="rect">
            <a:avLst/>
          </a:prstGeom>
        </p:spPr>
      </p:pic>
      <p:sp>
        <p:nvSpPr>
          <p:cNvPr id="5" name="Tekstvak 4">
            <a:extLst>
              <a:ext uri="{FF2B5EF4-FFF2-40B4-BE49-F238E27FC236}">
                <a16:creationId xmlns:a16="http://schemas.microsoft.com/office/drawing/2014/main" id="{2B04D3BF-1CBC-4E78-8C3D-4599636F2109}"/>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234802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5BE29-D2AF-467E-9FB2-11C665DE5F75}"/>
              </a:ext>
            </a:extLst>
          </p:cNvPr>
          <p:cNvSpPr>
            <a:spLocks noGrp="1"/>
          </p:cNvSpPr>
          <p:nvPr>
            <p:ph type="title"/>
          </p:nvPr>
        </p:nvSpPr>
        <p:spPr/>
        <p:txBody>
          <a:bodyPr/>
          <a:lstStyle/>
          <a:p>
            <a:r>
              <a:rPr lang="nl-BE"/>
              <a:t>Sprint 5 – </a:t>
            </a:r>
            <a:r>
              <a:rPr lang="nl-BE" err="1"/>
              <a:t>Seeders</a:t>
            </a:r>
            <a:r>
              <a:rPr lang="nl-BE"/>
              <a:t> updaten </a:t>
            </a:r>
          </a:p>
        </p:txBody>
      </p:sp>
      <p:sp>
        <p:nvSpPr>
          <p:cNvPr id="3" name="Tijdelijke aanduiding voor inhoud 2">
            <a:extLst>
              <a:ext uri="{FF2B5EF4-FFF2-40B4-BE49-F238E27FC236}">
                <a16:creationId xmlns:a16="http://schemas.microsoft.com/office/drawing/2014/main" id="{66713C0F-1BBC-4FA3-9AE6-D41C8C6431D0}"/>
              </a:ext>
            </a:extLst>
          </p:cNvPr>
          <p:cNvSpPr>
            <a:spLocks noGrp="1"/>
          </p:cNvSpPr>
          <p:nvPr>
            <p:ph idx="1"/>
          </p:nvPr>
        </p:nvSpPr>
        <p:spPr/>
        <p:txBody>
          <a:bodyPr/>
          <a:lstStyle/>
          <a:p>
            <a:r>
              <a:rPr lang="nl-BE"/>
              <a:t>Meer “echte” data voorzien in de app</a:t>
            </a:r>
          </a:p>
        </p:txBody>
      </p:sp>
      <p:sp>
        <p:nvSpPr>
          <p:cNvPr id="4" name="Tekstvak 3">
            <a:extLst>
              <a:ext uri="{FF2B5EF4-FFF2-40B4-BE49-F238E27FC236}">
                <a16:creationId xmlns:a16="http://schemas.microsoft.com/office/drawing/2014/main" id="{70A55A8D-3B86-4799-A46B-AE61F3ACAF7B}"/>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306606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49E027-8F77-4195-A3A0-94CB31245328}"/>
              </a:ext>
            </a:extLst>
          </p:cNvPr>
          <p:cNvSpPr>
            <a:spLocks noGrp="1"/>
          </p:cNvSpPr>
          <p:nvPr>
            <p:ph type="title"/>
          </p:nvPr>
        </p:nvSpPr>
        <p:spPr/>
        <p:txBody>
          <a:bodyPr/>
          <a:lstStyle/>
          <a:p>
            <a:r>
              <a:rPr lang="nl-BE"/>
              <a:t>Sprint 5 – Sync database aanpassen</a:t>
            </a:r>
          </a:p>
        </p:txBody>
      </p:sp>
      <p:sp>
        <p:nvSpPr>
          <p:cNvPr id="3" name="Tijdelijke aanduiding voor inhoud 2">
            <a:extLst>
              <a:ext uri="{FF2B5EF4-FFF2-40B4-BE49-F238E27FC236}">
                <a16:creationId xmlns:a16="http://schemas.microsoft.com/office/drawing/2014/main" id="{77070761-F2BA-4F63-B2C8-0C22B712E446}"/>
              </a:ext>
            </a:extLst>
          </p:cNvPr>
          <p:cNvSpPr>
            <a:spLocks noGrp="1"/>
          </p:cNvSpPr>
          <p:nvPr>
            <p:ph idx="1"/>
          </p:nvPr>
        </p:nvSpPr>
        <p:spPr/>
        <p:txBody>
          <a:bodyPr/>
          <a:lstStyle/>
          <a:p>
            <a:r>
              <a:rPr lang="nl-BE"/>
              <a:t>Probleem? </a:t>
            </a:r>
          </a:p>
          <a:p>
            <a:pPr lvl="1"/>
            <a:r>
              <a:rPr lang="nl-BE"/>
              <a:t>App haalt altijd data op </a:t>
            </a:r>
          </a:p>
          <a:p>
            <a:pPr lvl="1"/>
            <a:r>
              <a:rPr lang="nl-BE"/>
              <a:t>Verspilling van tijd / data</a:t>
            </a:r>
          </a:p>
          <a:p>
            <a:r>
              <a:rPr lang="nl-BE"/>
              <a:t>Oplossing:</a:t>
            </a:r>
          </a:p>
          <a:p>
            <a:pPr lvl="1"/>
            <a:r>
              <a:rPr lang="nl-BE"/>
              <a:t>Enkel data vernieuwen bij aanpassing</a:t>
            </a:r>
          </a:p>
          <a:p>
            <a:r>
              <a:rPr lang="nl-BE"/>
              <a:t>Hoe?</a:t>
            </a:r>
          </a:p>
          <a:p>
            <a:pPr lvl="1"/>
            <a:r>
              <a:rPr lang="nl-BE"/>
              <a:t>Extra tabel in front-end / </a:t>
            </a:r>
            <a:r>
              <a:rPr lang="nl-BE" err="1"/>
              <a:t>back-end</a:t>
            </a:r>
            <a:endParaRPr lang="nl-BE"/>
          </a:p>
          <a:p>
            <a:pPr lvl="1"/>
            <a:r>
              <a:rPr lang="nl-BE"/>
              <a:t>Controleren op veranderingen </a:t>
            </a:r>
          </a:p>
          <a:p>
            <a:pPr lvl="1"/>
            <a:r>
              <a:rPr lang="nl-BE"/>
              <a:t>Sync functies aanpassen</a:t>
            </a:r>
          </a:p>
        </p:txBody>
      </p:sp>
      <p:sp>
        <p:nvSpPr>
          <p:cNvPr id="4" name="Tekstvak 3">
            <a:extLst>
              <a:ext uri="{FF2B5EF4-FFF2-40B4-BE49-F238E27FC236}">
                <a16:creationId xmlns:a16="http://schemas.microsoft.com/office/drawing/2014/main" id="{0B59FCF6-EAE6-4457-9DDB-9305F366D915}"/>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183028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52D854-9283-4E3C-8B48-C69AE263BB33}"/>
              </a:ext>
            </a:extLst>
          </p:cNvPr>
          <p:cNvSpPr>
            <a:spLocks noGrp="1"/>
          </p:cNvSpPr>
          <p:nvPr>
            <p:ph type="title"/>
          </p:nvPr>
        </p:nvSpPr>
        <p:spPr/>
        <p:txBody>
          <a:bodyPr/>
          <a:lstStyle/>
          <a:p>
            <a:r>
              <a:rPr lang="nl-BE"/>
              <a:t>Projectomschrijving</a:t>
            </a:r>
          </a:p>
        </p:txBody>
      </p:sp>
      <p:sp>
        <p:nvSpPr>
          <p:cNvPr id="3" name="Tijdelijke aanduiding voor inhoud 2">
            <a:extLst>
              <a:ext uri="{FF2B5EF4-FFF2-40B4-BE49-F238E27FC236}">
                <a16:creationId xmlns:a16="http://schemas.microsoft.com/office/drawing/2014/main" id="{40F94034-57E5-41AE-8702-232135C3F4D8}"/>
              </a:ext>
            </a:extLst>
          </p:cNvPr>
          <p:cNvSpPr>
            <a:spLocks noGrp="1"/>
          </p:cNvSpPr>
          <p:nvPr>
            <p:ph idx="1"/>
          </p:nvPr>
        </p:nvSpPr>
        <p:spPr/>
        <p:txBody>
          <a:bodyPr/>
          <a:lstStyle/>
          <a:p>
            <a:r>
              <a:rPr lang="nl-BE"/>
              <a:t>Reis app</a:t>
            </a:r>
          </a:p>
          <a:p>
            <a:r>
              <a:rPr lang="nl-BE"/>
              <a:t>Reizen UCLL</a:t>
            </a:r>
          </a:p>
          <a:p>
            <a:pPr lvl="1"/>
            <a:r>
              <a:rPr lang="nl-BE"/>
              <a:t>Duitsland</a:t>
            </a:r>
          </a:p>
          <a:p>
            <a:pPr lvl="1"/>
            <a:r>
              <a:rPr lang="nl-BE"/>
              <a:t>Amerika</a:t>
            </a:r>
          </a:p>
          <a:p>
            <a:r>
              <a:rPr lang="nl-BE"/>
              <a:t>Algemene info</a:t>
            </a:r>
          </a:p>
          <a:p>
            <a:r>
              <a:rPr lang="nl-BE"/>
              <a:t>Planning</a:t>
            </a:r>
          </a:p>
          <a:p>
            <a:r>
              <a:rPr lang="nl-BE"/>
              <a:t>Contacten</a:t>
            </a:r>
          </a:p>
          <a:p>
            <a:r>
              <a:rPr lang="nl-BE"/>
              <a:t>Kamerindeling</a:t>
            </a:r>
          </a:p>
          <a:p>
            <a:r>
              <a:rPr lang="nl-BE"/>
              <a:t>Auto indeling</a:t>
            </a:r>
          </a:p>
        </p:txBody>
      </p:sp>
      <p:sp>
        <p:nvSpPr>
          <p:cNvPr id="4" name="Tekstvak 3">
            <a:extLst>
              <a:ext uri="{FF2B5EF4-FFF2-40B4-BE49-F238E27FC236}">
                <a16:creationId xmlns:a16="http://schemas.microsoft.com/office/drawing/2014/main" id="{96433C7F-C5DF-4D79-AC4D-563C8618DDFA}"/>
              </a:ext>
            </a:extLst>
          </p:cNvPr>
          <p:cNvSpPr txBox="1"/>
          <p:nvPr/>
        </p:nvSpPr>
        <p:spPr>
          <a:xfrm>
            <a:off x="113122" y="1825624"/>
            <a:ext cx="1583598"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b="1">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48944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7FDEE9-B34A-4DA9-A8E6-C7E638ECF57D}"/>
              </a:ext>
            </a:extLst>
          </p:cNvPr>
          <p:cNvSpPr>
            <a:spLocks noGrp="1"/>
          </p:cNvSpPr>
          <p:nvPr>
            <p:ph type="title"/>
          </p:nvPr>
        </p:nvSpPr>
        <p:spPr/>
        <p:txBody>
          <a:bodyPr/>
          <a:lstStyle/>
          <a:p>
            <a:r>
              <a:rPr lang="nl-BE"/>
              <a:t>Sprint 5 – Sync database aanpassen</a:t>
            </a:r>
          </a:p>
        </p:txBody>
      </p:sp>
      <p:sp>
        <p:nvSpPr>
          <p:cNvPr id="3" name="Tijdelijke aanduiding voor inhoud 2">
            <a:extLst>
              <a:ext uri="{FF2B5EF4-FFF2-40B4-BE49-F238E27FC236}">
                <a16:creationId xmlns:a16="http://schemas.microsoft.com/office/drawing/2014/main" id="{5D76CA82-2B98-4B47-B9E6-6682D41C13E5}"/>
              </a:ext>
            </a:extLst>
          </p:cNvPr>
          <p:cNvSpPr>
            <a:spLocks noGrp="1"/>
          </p:cNvSpPr>
          <p:nvPr>
            <p:ph idx="1"/>
          </p:nvPr>
        </p:nvSpPr>
        <p:spPr/>
        <p:txBody>
          <a:bodyPr/>
          <a:lstStyle/>
          <a:p>
            <a:r>
              <a:rPr lang="nl-BE"/>
              <a:t>Front-end</a:t>
            </a:r>
          </a:p>
          <a:p>
            <a:pPr lvl="1"/>
            <a:r>
              <a:rPr lang="nl-BE"/>
              <a:t>Model aanmaken</a:t>
            </a:r>
          </a:p>
          <a:p>
            <a:pPr lvl="2"/>
            <a:r>
              <a:rPr lang="nl-BE" err="1"/>
              <a:t>Id</a:t>
            </a:r>
            <a:endParaRPr lang="nl-BE"/>
          </a:p>
          <a:p>
            <a:pPr lvl="2"/>
            <a:r>
              <a:rPr lang="nl-BE"/>
              <a:t>Update time</a:t>
            </a:r>
          </a:p>
          <a:p>
            <a:pPr lvl="1"/>
            <a:r>
              <a:rPr lang="nl-BE"/>
              <a:t>Tabel toevoegen</a:t>
            </a:r>
          </a:p>
          <a:p>
            <a:pPr lvl="2"/>
            <a:r>
              <a:rPr lang="nl-BE" err="1"/>
              <a:t>remote_update</a:t>
            </a:r>
            <a:endParaRPr lang="nl-BE"/>
          </a:p>
          <a:p>
            <a:pPr lvl="1"/>
            <a:r>
              <a:rPr lang="nl-BE"/>
              <a:t>Sync functie aanpassen</a:t>
            </a:r>
          </a:p>
          <a:p>
            <a:pPr lvl="2"/>
            <a:r>
              <a:rPr lang="nl-BE"/>
              <a:t>Controleer </a:t>
            </a:r>
            <a:r>
              <a:rPr lang="nl-BE" err="1"/>
              <a:t>back-end</a:t>
            </a:r>
            <a:r>
              <a:rPr lang="nl-BE"/>
              <a:t> tabel</a:t>
            </a:r>
          </a:p>
          <a:p>
            <a:pPr lvl="2"/>
            <a:r>
              <a:rPr lang="nl-BE"/>
              <a:t>Vergelijk datums</a:t>
            </a:r>
          </a:p>
          <a:p>
            <a:pPr marL="914400" lvl="2" indent="0">
              <a:buNone/>
            </a:pPr>
            <a:endParaRPr lang="nl-BE"/>
          </a:p>
          <a:p>
            <a:pPr lvl="1"/>
            <a:endParaRPr lang="nl-BE"/>
          </a:p>
        </p:txBody>
      </p:sp>
      <p:sp>
        <p:nvSpPr>
          <p:cNvPr id="5" name="Tekstvak 4">
            <a:extLst>
              <a:ext uri="{FF2B5EF4-FFF2-40B4-BE49-F238E27FC236}">
                <a16:creationId xmlns:a16="http://schemas.microsoft.com/office/drawing/2014/main" id="{A3FA47B2-55A0-4005-9A0E-99E64B265190}"/>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2214176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7FDEE9-B34A-4DA9-A8E6-C7E638ECF57D}"/>
              </a:ext>
            </a:extLst>
          </p:cNvPr>
          <p:cNvSpPr>
            <a:spLocks noGrp="1"/>
          </p:cNvSpPr>
          <p:nvPr>
            <p:ph type="title"/>
          </p:nvPr>
        </p:nvSpPr>
        <p:spPr/>
        <p:txBody>
          <a:bodyPr/>
          <a:lstStyle/>
          <a:p>
            <a:r>
              <a:rPr lang="nl-BE"/>
              <a:t>Sprint 5 – Sync database aanpassen</a:t>
            </a:r>
          </a:p>
        </p:txBody>
      </p:sp>
      <p:sp>
        <p:nvSpPr>
          <p:cNvPr id="3" name="Tijdelijke aanduiding voor inhoud 2">
            <a:extLst>
              <a:ext uri="{FF2B5EF4-FFF2-40B4-BE49-F238E27FC236}">
                <a16:creationId xmlns:a16="http://schemas.microsoft.com/office/drawing/2014/main" id="{5D76CA82-2B98-4B47-B9E6-6682D41C13E5}"/>
              </a:ext>
            </a:extLst>
          </p:cNvPr>
          <p:cNvSpPr>
            <a:spLocks noGrp="1"/>
          </p:cNvSpPr>
          <p:nvPr>
            <p:ph idx="1"/>
          </p:nvPr>
        </p:nvSpPr>
        <p:spPr/>
        <p:txBody>
          <a:bodyPr/>
          <a:lstStyle/>
          <a:p>
            <a:r>
              <a:rPr lang="nl-BE" err="1"/>
              <a:t>Back-end</a:t>
            </a:r>
            <a:endParaRPr lang="nl-BE"/>
          </a:p>
          <a:p>
            <a:pPr lvl="1"/>
            <a:r>
              <a:rPr lang="nl-BE" err="1"/>
              <a:t>GraphQL</a:t>
            </a:r>
            <a:r>
              <a:rPr lang="nl-BE"/>
              <a:t> query type</a:t>
            </a:r>
          </a:p>
          <a:p>
            <a:pPr lvl="2"/>
            <a:r>
              <a:rPr lang="nl-BE" err="1"/>
              <a:t>Latest</a:t>
            </a:r>
            <a:endParaRPr lang="nl-BE"/>
          </a:p>
          <a:p>
            <a:pPr lvl="2"/>
            <a:r>
              <a:rPr lang="nl-BE"/>
              <a:t>Tabel status opvragen</a:t>
            </a:r>
          </a:p>
          <a:p>
            <a:pPr lvl="2"/>
            <a:r>
              <a:rPr lang="nl-BE"/>
              <a:t>Per tabel kijken naar </a:t>
            </a:r>
            <a:r>
              <a:rPr lang="nl-BE" err="1"/>
              <a:t>update_time</a:t>
            </a:r>
            <a:endParaRPr lang="nl-BE"/>
          </a:p>
          <a:p>
            <a:pPr lvl="2"/>
            <a:r>
              <a:rPr lang="nl-BE"/>
              <a:t>Laatste </a:t>
            </a:r>
            <a:r>
              <a:rPr lang="nl-BE" err="1"/>
              <a:t>update_time</a:t>
            </a:r>
            <a:r>
              <a:rPr lang="nl-BE"/>
              <a:t> terug sturen</a:t>
            </a:r>
          </a:p>
          <a:p>
            <a:pPr lvl="1"/>
            <a:r>
              <a:rPr lang="nl-BE" err="1"/>
              <a:t>GraphQL</a:t>
            </a:r>
            <a:r>
              <a:rPr lang="nl-BE"/>
              <a:t> schema</a:t>
            </a:r>
          </a:p>
          <a:p>
            <a:pPr lvl="2"/>
            <a:r>
              <a:rPr lang="nl-BE" err="1"/>
              <a:t>Datetime</a:t>
            </a:r>
            <a:endParaRPr lang="nl-BE"/>
          </a:p>
          <a:p>
            <a:pPr lvl="2"/>
            <a:r>
              <a:rPr lang="nl-BE" err="1"/>
              <a:t>Latest</a:t>
            </a:r>
            <a:r>
              <a:rPr lang="nl-BE"/>
              <a:t>: </a:t>
            </a:r>
            <a:r>
              <a:rPr lang="nl-BE" err="1"/>
              <a:t>DateTime</a:t>
            </a:r>
            <a:r>
              <a:rPr lang="nl-BE"/>
              <a:t>!</a:t>
            </a:r>
          </a:p>
          <a:p>
            <a:r>
              <a:rPr lang="nl-BE"/>
              <a:t>Data update enkel na verandering</a:t>
            </a:r>
          </a:p>
          <a:p>
            <a:r>
              <a:rPr lang="nl-BE"/>
              <a:t>Up-to-date of sync bericht in app</a:t>
            </a:r>
          </a:p>
          <a:p>
            <a:pPr lvl="1"/>
            <a:endParaRPr lang="nl-BE"/>
          </a:p>
        </p:txBody>
      </p:sp>
      <p:sp>
        <p:nvSpPr>
          <p:cNvPr id="5" name="Tekstvak 4">
            <a:extLst>
              <a:ext uri="{FF2B5EF4-FFF2-40B4-BE49-F238E27FC236}">
                <a16:creationId xmlns:a16="http://schemas.microsoft.com/office/drawing/2014/main" id="{A3FA47B2-55A0-4005-9A0E-99E64B265190}"/>
              </a:ext>
            </a:extLst>
          </p:cNvPr>
          <p:cNvSpPr txBox="1"/>
          <p:nvPr/>
        </p:nvSpPr>
        <p:spPr>
          <a:xfrm>
            <a:off x="113122" y="1825624"/>
            <a:ext cx="1489435"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b="1">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1645039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00B5CF-891F-4694-B3C0-56E1669EE458}"/>
              </a:ext>
            </a:extLst>
          </p:cNvPr>
          <p:cNvSpPr>
            <a:spLocks noGrp="1"/>
          </p:cNvSpPr>
          <p:nvPr>
            <p:ph type="title"/>
          </p:nvPr>
        </p:nvSpPr>
        <p:spPr/>
        <p:txBody>
          <a:bodyPr/>
          <a:lstStyle/>
          <a:p>
            <a:r>
              <a:rPr lang="nl-BE"/>
              <a:t>Inhoudsopgave</a:t>
            </a:r>
          </a:p>
        </p:txBody>
      </p:sp>
      <p:sp>
        <p:nvSpPr>
          <p:cNvPr id="3" name="Tijdelijke aanduiding voor inhoud 2">
            <a:extLst>
              <a:ext uri="{FF2B5EF4-FFF2-40B4-BE49-F238E27FC236}">
                <a16:creationId xmlns:a16="http://schemas.microsoft.com/office/drawing/2014/main" id="{885427C4-E059-445A-AFD6-AE5AF5DA1394}"/>
              </a:ext>
            </a:extLst>
          </p:cNvPr>
          <p:cNvSpPr>
            <a:spLocks noGrp="1"/>
          </p:cNvSpPr>
          <p:nvPr>
            <p:ph idx="1"/>
          </p:nvPr>
        </p:nvSpPr>
        <p:spPr>
          <a:xfrm>
            <a:off x="1876778" y="1457978"/>
            <a:ext cx="9948333" cy="4750153"/>
          </a:xfrm>
        </p:spPr>
        <p:txBody>
          <a:bodyPr/>
          <a:lstStyle/>
          <a:p>
            <a:r>
              <a:rPr lang="nl-BE"/>
              <a:t>Agile</a:t>
            </a:r>
          </a:p>
          <a:p>
            <a:r>
              <a:rPr lang="nl-BE"/>
              <a:t>Projectomschrijving</a:t>
            </a:r>
          </a:p>
          <a:p>
            <a:r>
              <a:rPr lang="nl-BE"/>
              <a:t>Demo</a:t>
            </a:r>
          </a:p>
          <a:p>
            <a:r>
              <a:rPr lang="nl-BE"/>
              <a:t>Sprint 0</a:t>
            </a:r>
          </a:p>
          <a:p>
            <a:r>
              <a:rPr lang="nl-BE"/>
              <a:t>Sprint 1</a:t>
            </a:r>
          </a:p>
          <a:p>
            <a:r>
              <a:rPr lang="nl-BE"/>
              <a:t>Sprint 2</a:t>
            </a:r>
          </a:p>
          <a:p>
            <a:r>
              <a:rPr lang="nl-BE"/>
              <a:t>Sprint 3</a:t>
            </a:r>
          </a:p>
          <a:p>
            <a:r>
              <a:rPr lang="nl-BE"/>
              <a:t>Sprint 4</a:t>
            </a:r>
          </a:p>
          <a:p>
            <a:r>
              <a:rPr lang="nl-BE"/>
              <a:t>Sprint 5</a:t>
            </a:r>
          </a:p>
          <a:p>
            <a:r>
              <a:rPr lang="nl-BE" b="1"/>
              <a:t>Besluit</a:t>
            </a:r>
          </a:p>
        </p:txBody>
      </p:sp>
      <p:sp>
        <p:nvSpPr>
          <p:cNvPr id="4" name="Tekstvak 3">
            <a:extLst>
              <a:ext uri="{FF2B5EF4-FFF2-40B4-BE49-F238E27FC236}">
                <a16:creationId xmlns:a16="http://schemas.microsoft.com/office/drawing/2014/main" id="{19ABFB9B-B35D-4890-84CC-BCABC79CBF7C}"/>
              </a:ext>
            </a:extLst>
          </p:cNvPr>
          <p:cNvSpPr txBox="1"/>
          <p:nvPr/>
        </p:nvSpPr>
        <p:spPr>
          <a:xfrm>
            <a:off x="113122" y="1825624"/>
            <a:ext cx="1593758"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b="1">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3660150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5C31E9-3F53-486A-A0C2-EC12362E6DD9}"/>
              </a:ext>
            </a:extLst>
          </p:cNvPr>
          <p:cNvSpPr>
            <a:spLocks noGrp="1"/>
          </p:cNvSpPr>
          <p:nvPr>
            <p:ph type="title"/>
          </p:nvPr>
        </p:nvSpPr>
        <p:spPr/>
        <p:txBody>
          <a:bodyPr/>
          <a:lstStyle/>
          <a:p>
            <a:r>
              <a:rPr lang="nl-BE"/>
              <a:t>Besluit</a:t>
            </a:r>
          </a:p>
        </p:txBody>
      </p:sp>
      <p:sp>
        <p:nvSpPr>
          <p:cNvPr id="3" name="Tijdelijke aanduiding voor inhoud 2">
            <a:extLst>
              <a:ext uri="{FF2B5EF4-FFF2-40B4-BE49-F238E27FC236}">
                <a16:creationId xmlns:a16="http://schemas.microsoft.com/office/drawing/2014/main" id="{234EC0E1-5053-49B3-A9E2-589F63765201}"/>
              </a:ext>
            </a:extLst>
          </p:cNvPr>
          <p:cNvSpPr>
            <a:spLocks noGrp="1"/>
          </p:cNvSpPr>
          <p:nvPr>
            <p:ph idx="1"/>
          </p:nvPr>
        </p:nvSpPr>
        <p:spPr/>
        <p:txBody>
          <a:bodyPr/>
          <a:lstStyle/>
          <a:p>
            <a:r>
              <a:rPr lang="nl-BE"/>
              <a:t>Agile</a:t>
            </a:r>
          </a:p>
          <a:p>
            <a:r>
              <a:rPr lang="nl-BE"/>
              <a:t>Flutter</a:t>
            </a:r>
          </a:p>
          <a:p>
            <a:r>
              <a:rPr lang="nl-BE"/>
              <a:t>Conclusie</a:t>
            </a:r>
          </a:p>
          <a:p>
            <a:r>
              <a:rPr lang="nl-BE"/>
              <a:t>Vragen</a:t>
            </a:r>
          </a:p>
        </p:txBody>
      </p:sp>
      <p:sp>
        <p:nvSpPr>
          <p:cNvPr id="4" name="Tekstvak 3">
            <a:extLst>
              <a:ext uri="{FF2B5EF4-FFF2-40B4-BE49-F238E27FC236}">
                <a16:creationId xmlns:a16="http://schemas.microsoft.com/office/drawing/2014/main" id="{44817D0E-184E-40A8-9314-27ECAAC5563D}"/>
              </a:ext>
            </a:extLst>
          </p:cNvPr>
          <p:cNvSpPr txBox="1"/>
          <p:nvPr/>
        </p:nvSpPr>
        <p:spPr>
          <a:xfrm>
            <a:off x="113122" y="1825624"/>
            <a:ext cx="1573438" cy="3046988"/>
          </a:xfrm>
          <a:prstGeom prst="rect">
            <a:avLst/>
          </a:prstGeom>
          <a:noFill/>
        </p:spPr>
        <p:txBody>
          <a:bodyPr wrap="square" rtlCol="0">
            <a:spAutoFit/>
          </a:bodyPr>
          <a:lstStyle/>
          <a:p>
            <a:r>
              <a:rPr lang="nl-BE" sz="2400">
                <a:solidFill>
                  <a:srgbClr val="002060"/>
                </a:solidFill>
              </a:rPr>
              <a:t>Pieter</a:t>
            </a:r>
          </a:p>
          <a:p>
            <a:r>
              <a:rPr lang="nl-BE" sz="2400">
                <a:solidFill>
                  <a:srgbClr val="002060"/>
                </a:solidFill>
              </a:rPr>
              <a:t>Daan</a:t>
            </a:r>
          </a:p>
          <a:p>
            <a:r>
              <a:rPr lang="nl-BE" sz="2400">
                <a:solidFill>
                  <a:srgbClr val="002060"/>
                </a:solidFill>
              </a:rPr>
              <a:t>Sibert</a:t>
            </a:r>
          </a:p>
          <a:p>
            <a:r>
              <a:rPr lang="nl-BE" sz="2400" b="1">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pic>
        <p:nvPicPr>
          <p:cNvPr id="6" name="Afbeelding 5" descr="Afbeelding met tekst, kaart&#10;&#10;Automatisch gegenereerde beschrijving">
            <a:extLst>
              <a:ext uri="{FF2B5EF4-FFF2-40B4-BE49-F238E27FC236}">
                <a16:creationId xmlns:a16="http://schemas.microsoft.com/office/drawing/2014/main" id="{030A4D08-3FB0-4749-82F4-D052DB2C0BB2}"/>
              </a:ext>
            </a:extLst>
          </p:cNvPr>
          <p:cNvPicPr>
            <a:picLocks noChangeAspect="1"/>
          </p:cNvPicPr>
          <p:nvPr/>
        </p:nvPicPr>
        <p:blipFill>
          <a:blip r:embed="rId2"/>
          <a:stretch>
            <a:fillRect/>
          </a:stretch>
        </p:blipFill>
        <p:spPr>
          <a:xfrm>
            <a:off x="4572000" y="1177991"/>
            <a:ext cx="7253110" cy="5314884"/>
          </a:xfrm>
          <a:prstGeom prst="rect">
            <a:avLst/>
          </a:prstGeom>
        </p:spPr>
      </p:pic>
    </p:spTree>
    <p:extLst>
      <p:ext uri="{BB962C8B-B14F-4D97-AF65-F5344CB8AC3E}">
        <p14:creationId xmlns:p14="http://schemas.microsoft.com/office/powerpoint/2010/main" val="1753432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00B5CF-891F-4694-B3C0-56E1669EE458}"/>
              </a:ext>
            </a:extLst>
          </p:cNvPr>
          <p:cNvSpPr>
            <a:spLocks noGrp="1"/>
          </p:cNvSpPr>
          <p:nvPr>
            <p:ph type="title"/>
          </p:nvPr>
        </p:nvSpPr>
        <p:spPr/>
        <p:txBody>
          <a:bodyPr/>
          <a:lstStyle/>
          <a:p>
            <a:r>
              <a:rPr lang="nl-BE"/>
              <a:t>Inhoudsopgave</a:t>
            </a:r>
          </a:p>
        </p:txBody>
      </p:sp>
      <p:sp>
        <p:nvSpPr>
          <p:cNvPr id="3" name="Tijdelijke aanduiding voor inhoud 2">
            <a:extLst>
              <a:ext uri="{FF2B5EF4-FFF2-40B4-BE49-F238E27FC236}">
                <a16:creationId xmlns:a16="http://schemas.microsoft.com/office/drawing/2014/main" id="{885427C4-E059-445A-AFD6-AE5AF5DA1394}"/>
              </a:ext>
            </a:extLst>
          </p:cNvPr>
          <p:cNvSpPr>
            <a:spLocks noGrp="1"/>
          </p:cNvSpPr>
          <p:nvPr>
            <p:ph idx="1"/>
          </p:nvPr>
        </p:nvSpPr>
        <p:spPr>
          <a:xfrm>
            <a:off x="1876778" y="1571100"/>
            <a:ext cx="9948333" cy="4750153"/>
          </a:xfrm>
        </p:spPr>
        <p:txBody>
          <a:bodyPr/>
          <a:lstStyle/>
          <a:p>
            <a:r>
              <a:rPr lang="nl-BE"/>
              <a:t>Agile</a:t>
            </a:r>
          </a:p>
          <a:p>
            <a:r>
              <a:rPr lang="nl-BE"/>
              <a:t>Projectomschrijving</a:t>
            </a:r>
          </a:p>
          <a:p>
            <a:r>
              <a:rPr lang="nl-BE" b="1"/>
              <a:t>Demo</a:t>
            </a:r>
          </a:p>
          <a:p>
            <a:r>
              <a:rPr lang="nl-BE"/>
              <a:t>Sprint 0</a:t>
            </a:r>
          </a:p>
          <a:p>
            <a:r>
              <a:rPr lang="nl-BE"/>
              <a:t>Sprint 1</a:t>
            </a:r>
          </a:p>
          <a:p>
            <a:r>
              <a:rPr lang="nl-BE"/>
              <a:t>Sprint 2</a:t>
            </a:r>
          </a:p>
          <a:p>
            <a:r>
              <a:rPr lang="nl-BE"/>
              <a:t>Sprint 3</a:t>
            </a:r>
          </a:p>
          <a:p>
            <a:r>
              <a:rPr lang="nl-BE"/>
              <a:t>Sprint 4</a:t>
            </a:r>
          </a:p>
          <a:p>
            <a:r>
              <a:rPr lang="nl-BE"/>
              <a:t>Sprint 5</a:t>
            </a:r>
          </a:p>
          <a:p>
            <a:r>
              <a:rPr lang="nl-BE"/>
              <a:t>Besluit</a:t>
            </a:r>
          </a:p>
        </p:txBody>
      </p:sp>
      <p:sp>
        <p:nvSpPr>
          <p:cNvPr id="4" name="Tekstvak 3">
            <a:extLst>
              <a:ext uri="{FF2B5EF4-FFF2-40B4-BE49-F238E27FC236}">
                <a16:creationId xmlns:a16="http://schemas.microsoft.com/office/drawing/2014/main" id="{19ABFB9B-B35D-4890-84CC-BCABC79CBF7C}"/>
              </a:ext>
            </a:extLst>
          </p:cNvPr>
          <p:cNvSpPr txBox="1"/>
          <p:nvPr/>
        </p:nvSpPr>
        <p:spPr>
          <a:xfrm>
            <a:off x="113122" y="1825624"/>
            <a:ext cx="1634398" cy="3046988"/>
          </a:xfrm>
          <a:prstGeom prst="rect">
            <a:avLst/>
          </a:prstGeom>
          <a:noFill/>
        </p:spPr>
        <p:txBody>
          <a:bodyPr wrap="square" rtlCol="0">
            <a:spAutoFit/>
          </a:bodyPr>
          <a:lstStyle/>
          <a:p>
            <a:r>
              <a:rPr lang="nl-BE" sz="2400">
                <a:solidFill>
                  <a:srgbClr val="002060"/>
                </a:solidFill>
              </a:rPr>
              <a:t>Pieter</a:t>
            </a:r>
          </a:p>
          <a:p>
            <a:r>
              <a:rPr lang="nl-BE" sz="2400" b="1">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3939256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52D854-9283-4E3C-8B48-C69AE263BB33}"/>
              </a:ext>
            </a:extLst>
          </p:cNvPr>
          <p:cNvSpPr>
            <a:spLocks noGrp="1"/>
          </p:cNvSpPr>
          <p:nvPr>
            <p:ph type="title"/>
          </p:nvPr>
        </p:nvSpPr>
        <p:spPr/>
        <p:txBody>
          <a:bodyPr/>
          <a:lstStyle/>
          <a:p>
            <a:r>
              <a:rPr lang="nl-BE"/>
              <a:t>Demo</a:t>
            </a:r>
          </a:p>
        </p:txBody>
      </p:sp>
      <p:pic>
        <p:nvPicPr>
          <p:cNvPr id="7" name="Tijdelijke aanduiding voor inhoud 6" descr="Afbeelding met vrouw&#10;&#10;Automatisch gegenereerde beschrijving">
            <a:extLst>
              <a:ext uri="{FF2B5EF4-FFF2-40B4-BE49-F238E27FC236}">
                <a16:creationId xmlns:a16="http://schemas.microsoft.com/office/drawing/2014/main" id="{CCE94688-36C4-C442-8D38-A0CA4FF9F422}"/>
              </a:ext>
            </a:extLst>
          </p:cNvPr>
          <p:cNvPicPr>
            <a:picLocks noGrp="1" noChangeAspect="1"/>
          </p:cNvPicPr>
          <p:nvPr>
            <p:ph idx="1"/>
          </p:nvPr>
        </p:nvPicPr>
        <p:blipFill>
          <a:blip r:embed="rId2"/>
          <a:stretch>
            <a:fillRect/>
          </a:stretch>
        </p:blipFill>
        <p:spPr>
          <a:xfrm>
            <a:off x="3877733" y="1476638"/>
            <a:ext cx="5189274" cy="5189274"/>
          </a:xfrm>
          <a:solidFill>
            <a:schemeClr val="tx1"/>
          </a:solidFill>
        </p:spPr>
      </p:pic>
      <p:sp>
        <p:nvSpPr>
          <p:cNvPr id="4" name="Tekstvak 3">
            <a:extLst>
              <a:ext uri="{FF2B5EF4-FFF2-40B4-BE49-F238E27FC236}">
                <a16:creationId xmlns:a16="http://schemas.microsoft.com/office/drawing/2014/main" id="{96433C7F-C5DF-4D79-AC4D-563C8618DDFA}"/>
              </a:ext>
            </a:extLst>
          </p:cNvPr>
          <p:cNvSpPr txBox="1"/>
          <p:nvPr/>
        </p:nvSpPr>
        <p:spPr>
          <a:xfrm>
            <a:off x="113122" y="1825624"/>
            <a:ext cx="1583598" cy="3046988"/>
          </a:xfrm>
          <a:prstGeom prst="rect">
            <a:avLst/>
          </a:prstGeom>
          <a:noFill/>
        </p:spPr>
        <p:txBody>
          <a:bodyPr wrap="square" rtlCol="0">
            <a:spAutoFit/>
          </a:bodyPr>
          <a:lstStyle/>
          <a:p>
            <a:r>
              <a:rPr lang="nl-BE" sz="2400">
                <a:solidFill>
                  <a:srgbClr val="002060"/>
                </a:solidFill>
              </a:rPr>
              <a:t>Pieter</a:t>
            </a:r>
          </a:p>
          <a:p>
            <a:r>
              <a:rPr lang="nl-BE" sz="2400" b="1">
                <a:solidFill>
                  <a:srgbClr val="002060"/>
                </a:solidFill>
              </a:rPr>
              <a:t>Daan</a:t>
            </a:r>
          </a:p>
          <a:p>
            <a:r>
              <a:rPr lang="nl-BE" sz="2400">
                <a:solidFill>
                  <a:srgbClr val="002060"/>
                </a:solidFill>
              </a:rPr>
              <a:t>Sibert</a:t>
            </a:r>
          </a:p>
          <a:p>
            <a:r>
              <a:rPr lang="nl-BE" sz="2400">
                <a:solidFill>
                  <a:srgbClr val="002060"/>
                </a:solidFill>
              </a:rPr>
              <a:t>Christian</a:t>
            </a:r>
          </a:p>
          <a:p>
            <a:r>
              <a:rPr lang="nl-BE" sz="2400">
                <a:solidFill>
                  <a:srgbClr val="002060"/>
                </a:solidFill>
              </a:rPr>
              <a:t>Zeno</a:t>
            </a:r>
          </a:p>
          <a:p>
            <a:r>
              <a:rPr lang="nl-BE" sz="2400">
                <a:solidFill>
                  <a:srgbClr val="002060"/>
                </a:solidFill>
              </a:rPr>
              <a:t>Stijn</a:t>
            </a:r>
          </a:p>
          <a:p>
            <a:r>
              <a:rPr lang="nl-BE" sz="2400">
                <a:solidFill>
                  <a:srgbClr val="002060"/>
                </a:solidFill>
              </a:rPr>
              <a:t>Koen</a:t>
            </a:r>
          </a:p>
          <a:p>
            <a:r>
              <a:rPr lang="nl-BE" sz="2400">
                <a:solidFill>
                  <a:srgbClr val="002060"/>
                </a:solidFill>
              </a:rPr>
              <a:t>Nino</a:t>
            </a:r>
          </a:p>
        </p:txBody>
      </p:sp>
    </p:spTree>
    <p:extLst>
      <p:ext uri="{BB962C8B-B14F-4D97-AF65-F5344CB8AC3E}">
        <p14:creationId xmlns:p14="http://schemas.microsoft.com/office/powerpoint/2010/main" val="2076281986"/>
      </p:ext>
    </p:extLst>
  </p:cSld>
  <p:clrMapOvr>
    <a:masterClrMapping/>
  </p:clrMapOvr>
</p:sld>
</file>

<file path=ppt/theme/theme1.xml><?xml version="1.0" encoding="utf-8"?>
<a:theme xmlns:a="http://schemas.openxmlformats.org/drawingml/2006/main" name="Hoofdstuk 2 documenten">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 - Tahoma">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27EE52E0-7768-41EC-88F6-6E5F2367000A}" vid="{0F2A869A-59E0-46BA-BF15-AA71EEF51896}"/>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Hoofdstuk 2 documenten</Template>
  <TotalTime>0</TotalTime>
  <Words>2582</Words>
  <Application>Microsoft Office PowerPoint</Application>
  <PresentationFormat>Breedbeeld</PresentationFormat>
  <Paragraphs>1139</Paragraphs>
  <Slides>73</Slides>
  <Notes>6</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73</vt:i4>
      </vt:variant>
    </vt:vector>
  </HeadingPairs>
  <TitlesOfParts>
    <vt:vector size="78" baseType="lpstr">
      <vt:lpstr>Arial</vt:lpstr>
      <vt:lpstr>Calibri</vt:lpstr>
      <vt:lpstr>Tahoma</vt:lpstr>
      <vt:lpstr>Wingdings</vt:lpstr>
      <vt:lpstr>Hoofdstuk 2 documenten</vt:lpstr>
      <vt:lpstr>ICT Projects 3</vt:lpstr>
      <vt:lpstr>Inhoudsopgave</vt:lpstr>
      <vt:lpstr>Agile</vt:lpstr>
      <vt:lpstr>Agile - Scrum</vt:lpstr>
      <vt:lpstr>Agile - Kanban</vt:lpstr>
      <vt:lpstr>Inhoudsopgave</vt:lpstr>
      <vt:lpstr>Projectomschrijving</vt:lpstr>
      <vt:lpstr>Inhoudsopgave</vt:lpstr>
      <vt:lpstr>Demo</vt:lpstr>
      <vt:lpstr>Inhoudsopgave</vt:lpstr>
      <vt:lpstr>Sprint 0</vt:lpstr>
      <vt:lpstr>Sprint 0: Flutter &amp; Dart</vt:lpstr>
      <vt:lpstr>Sprint 0: Widgets: Scaffold</vt:lpstr>
      <vt:lpstr>Sprint 0: Widgets: Statefull/stateless</vt:lpstr>
      <vt:lpstr>Sprint 0: Widgets: Futurebuilder</vt:lpstr>
      <vt:lpstr>Sprint 0: Widgets: Dependencies</vt:lpstr>
      <vt:lpstr>Sprint 0: MVVM</vt:lpstr>
      <vt:lpstr>Sprint 0</vt:lpstr>
      <vt:lpstr>Sprint 0: GitHub</vt:lpstr>
      <vt:lpstr>Sprint 0: Github</vt:lpstr>
      <vt:lpstr>Sprint 0</vt:lpstr>
      <vt:lpstr>Sprint 0: SQFLite</vt:lpstr>
      <vt:lpstr>Sprint 0: SQFlite gebruiken</vt:lpstr>
      <vt:lpstr>Sprint 0: SQFlite Query’s</vt:lpstr>
      <vt:lpstr>Sprint 0</vt:lpstr>
      <vt:lpstr>Sprint 0: GraphQL</vt:lpstr>
      <vt:lpstr>Sprint 0: GraphQL serverside</vt:lpstr>
      <vt:lpstr>Sprint 0: GraphQL serverside</vt:lpstr>
      <vt:lpstr>Sprint 0: GraphQL serverside</vt:lpstr>
      <vt:lpstr>Sprint 0: GraphQL clientside</vt:lpstr>
      <vt:lpstr>Inhoudsopgave</vt:lpstr>
      <vt:lpstr>Sprint 1 – User stories</vt:lpstr>
      <vt:lpstr>Sprint 1 – APP4: Inloggen</vt:lpstr>
      <vt:lpstr>Sprint 1 – APP4: FetchJSON (1)</vt:lpstr>
      <vt:lpstr>Sprint 1 – APP4: FetchJSON (2)</vt:lpstr>
      <vt:lpstr>Sprint 1 – APP4: Voorwaarden</vt:lpstr>
      <vt:lpstr>Sprint 1 – APP3: Noodnummers</vt:lpstr>
      <vt:lpstr>Sprint 1 – Problemen</vt:lpstr>
      <vt:lpstr>Inhoudsopgave</vt:lpstr>
      <vt:lpstr>Sprint 2</vt:lpstr>
      <vt:lpstr>Sprint 2 - navigatie</vt:lpstr>
      <vt:lpstr>Sprint 2 - views</vt:lpstr>
      <vt:lpstr>Inhoudsopgave</vt:lpstr>
      <vt:lpstr>Sprint 3 – sync &amp; contacten/auto view</vt:lpstr>
      <vt:lpstr>Sprint 3 – synchronisatie</vt:lpstr>
      <vt:lpstr>Sprint 3 – sync voorwaarde</vt:lpstr>
      <vt:lpstr>Sprint 3 – sync realisatie</vt:lpstr>
      <vt:lpstr>Sprint 3 – sync realisatie</vt:lpstr>
      <vt:lpstr>Sprint 3 – wat bereikt</vt:lpstr>
      <vt:lpstr>Sprint 3 – problemen</vt:lpstr>
      <vt:lpstr>Inhoudsopgave</vt:lpstr>
      <vt:lpstr>Sprint 4: Overzicht</vt:lpstr>
      <vt:lpstr>Sprint 4 GraphQl </vt:lpstr>
      <vt:lpstr>Sprint 4 – sync probleem</vt:lpstr>
      <vt:lpstr>Sprint 4 – nieuwe engine</vt:lpstr>
      <vt:lpstr>Sprint 4 GraphQl</vt:lpstr>
      <vt:lpstr>Sprint 4 Vandaag View</vt:lpstr>
      <vt:lpstr>Sprint 4: Contacten filteren</vt:lpstr>
      <vt:lpstr>Sprint 4: Algemene Info Frontend</vt:lpstr>
      <vt:lpstr>Sprint 4: Algemene Info Backend</vt:lpstr>
      <vt:lpstr>Sprint 4: problemen</vt:lpstr>
      <vt:lpstr>Inhoudsopgave</vt:lpstr>
      <vt:lpstr>Sprint 5</vt:lpstr>
      <vt:lpstr>Sprint 5 – Planning view backend</vt:lpstr>
      <vt:lpstr>Sprint 5 – Activity view backend</vt:lpstr>
      <vt:lpstr>Sprint 5 – Activity widget</vt:lpstr>
      <vt:lpstr>Sprint 5 – Algemene info wijzigen</vt:lpstr>
      <vt:lpstr>Sprint 5 – Seeders updaten </vt:lpstr>
      <vt:lpstr>Sprint 5 – Sync database aanpassen</vt:lpstr>
      <vt:lpstr>Sprint 5 – Sync database aanpassen</vt:lpstr>
      <vt:lpstr>Sprint 5 – Sync database aanpassen</vt:lpstr>
      <vt:lpstr>Inhoudsopgave</vt:lpstr>
      <vt:lpstr>Besluit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Daan Van Hirtum</dc:creator>
  <cp:lastModifiedBy>Nino Kerkhofs</cp:lastModifiedBy>
  <cp:revision>1</cp:revision>
  <dcterms:created xsi:type="dcterms:W3CDTF">2019-12-11T09:41:05Z</dcterms:created>
  <dcterms:modified xsi:type="dcterms:W3CDTF">2020-01-10T13:07:46Z</dcterms:modified>
</cp:coreProperties>
</file>